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642" r:id="rId5"/>
    <p:sldMasterId id="2147484743" r:id="rId6"/>
    <p:sldMasterId id="2147484749" r:id="rId7"/>
    <p:sldMasterId id="2147484780" r:id="rId8"/>
    <p:sldMasterId id="2147484813" r:id="rId9"/>
    <p:sldMasterId id="2147484551" r:id="rId10"/>
  </p:sldMasterIdLst>
  <p:notesMasterIdLst>
    <p:notesMasterId r:id="rId25"/>
  </p:notesMasterIdLst>
  <p:handoutMasterIdLst>
    <p:handoutMasterId r:id="rId26"/>
  </p:handoutMasterIdLst>
  <p:sldIdLst>
    <p:sldId id="1909" r:id="rId11"/>
    <p:sldId id="1778" r:id="rId12"/>
    <p:sldId id="1910" r:id="rId13"/>
    <p:sldId id="1891" r:id="rId14"/>
    <p:sldId id="1905" r:id="rId15"/>
    <p:sldId id="1906" r:id="rId16"/>
    <p:sldId id="1911" r:id="rId17"/>
    <p:sldId id="1915" r:id="rId18"/>
    <p:sldId id="1903" r:id="rId19"/>
    <p:sldId id="1904" r:id="rId20"/>
    <p:sldId id="1875" r:id="rId21"/>
    <p:sldId id="1912" r:id="rId22"/>
    <p:sldId id="1914" r:id="rId23"/>
    <p:sldId id="1913"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nteúdo do módulo" id="{A073DAE3-B461-442F-A3D3-6642BD875E45}">
          <p14:sldIdLst>
            <p14:sldId id="1909"/>
            <p14:sldId id="1778"/>
            <p14:sldId id="1910"/>
            <p14:sldId id="1891"/>
            <p14:sldId id="1905"/>
            <p14:sldId id="1906"/>
            <p14:sldId id="1911"/>
            <p14:sldId id="1915"/>
            <p14:sldId id="1903"/>
            <p14:sldId id="1904"/>
            <p14:sldId id="1875"/>
            <p14:sldId id="1912"/>
            <p14:sldId id="1914"/>
            <p14:sldId id="19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B0E3"/>
    <a:srgbClr val="00BCF2"/>
    <a:srgbClr val="CBD6EF"/>
    <a:srgbClr val="40CDF5"/>
    <a:srgbClr val="7030A0"/>
    <a:srgbClr val="00B050"/>
    <a:srgbClr val="FFC000"/>
    <a:srgbClr val="FFFFFF"/>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8F5A5-D992-FD4A-8361-EABF90C6EA33}" v="125" dt="2022-02-09T23:14:17.259"/>
    <p1510:client id="{2284A8F0-E8F5-A10D-8B65-4ECD09E73B77}" v="222" dt="2022-02-22T23:01:14.924"/>
    <p1510:client id="{57F3C4BC-A300-77ED-F74F-8395A3C26719}" v="3" dt="2022-03-20T01:38:26.602"/>
    <p1510:client id="{8B8DBF08-6ED7-11E6-0F1C-91190BDA1F9A}" v="284" dt="2022-02-18T18:55:38.305"/>
    <p1510:client id="{90A4AC9B-11D5-201F-3494-065AB7BB66D3}" v="3" dt="2022-02-08T23:25:06.397"/>
    <p1510:client id="{B010CC59-1765-E870-C649-784092CE25C7}" v="3" dt="2022-04-01T21:56:01.219"/>
    <p1510:client id="{B148A067-22D6-4EAF-99DA-9449E5956442}" v="40" dt="2021-12-06T17:51:52.108"/>
    <p1510:client id="{CAE46BA4-218B-4F83-0B82-1734FAEE4277}" v="1" dt="2022-03-21T17:35:44.609"/>
    <p1510:client id="{E4CAFB90-4578-7AC1-5ADE-7B873B457F03}" v="51" dt="2022-03-23T04:39:49.059"/>
    <p1510:client id="{EDDCC012-E28E-8EE7-BF92-3247E7C7A9E3}" v="52" dt="2022-03-23T17:24:12.744"/>
    <p1510:client id="{F71145CB-517A-2C7E-ABB0-F038E8F5FDE8}" v="110" dt="2022-03-17T22:48:53.326"/>
    <p1510:client id="{F73809D8-C060-EA63-D008-CB12C9FB4247}" v="141" dt="2022-04-05T17:52:46.0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759" autoAdjust="0"/>
    <p:restoredTop sz="76993" autoAdjust="0"/>
  </p:normalViewPr>
  <p:slideViewPr>
    <p:cSldViewPr snapToGrid="0">
      <p:cViewPr>
        <p:scale>
          <a:sx n="100" d="100"/>
          <a:sy n="100" d="100"/>
        </p:scale>
        <p:origin x="2126" y="56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5/9/2022 3:36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5/9/2022 3:35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pt-br/learn/modules/use-automated-machine-learning/?ns-enrollment-type=learningpath&amp;ns-enrollment-id=learn.wwl.create-no-code-predictive-models-with-azure-machine-learnin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docs.microsoft.com/learn/modules/create-classification-model-azure-machine-learning-designer/"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learn/modules/create-classification-model-azure-machine-learning-design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pt-br/learn/modules/use-automated-machine-learn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pt-BR" sz="850" b="1" i="1">
                <a:latin typeface="Segoe UI Light"/>
                <a:cs typeface="Segoe UI Light"/>
              </a:rPr>
              <a:t>Dica</a:t>
            </a:r>
            <a:r>
              <a:rPr lang="pt-BR" sz="850" i="1">
                <a:latin typeface="Segoe UI Light"/>
                <a:cs typeface="Segoe UI Light"/>
              </a:rPr>
              <a:t>: antes de iniciar a aula, conclua os seguintes módulos no Microsoft Learn para poder demonstrar os serviços: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dirty="0"/>
          </a:p>
          <a:p>
            <a:pPr marL="171450" indent="-171450" defTabSz="932742">
              <a:spcAft>
                <a:spcPts val="340"/>
              </a:spcAft>
              <a:buFont typeface="Arial" panose="020B0604020202020204" pitchFamily="34" charset="0"/>
              <a:buChar char="•"/>
              <a:defRPr/>
            </a:pPr>
            <a:r>
              <a:rPr lang="pt-BR" sz="850">
                <a:latin typeface="Segoe UI Light"/>
                <a:cs typeface="Segoe UI Light"/>
                <a:hlinkClick r:id="rId3"/>
              </a:rPr>
              <a:t>https://docs.microsoft.com/learn/modules/use-automated-machine-learning</a:t>
            </a:r>
          </a:p>
          <a:p>
            <a:pPr marL="171450" indent="-171450" defTabSz="932742">
              <a:spcAft>
                <a:spcPts val="340"/>
              </a:spcAft>
              <a:buFont typeface="Arial" panose="020B0604020202020204" pitchFamily="34" charset="0"/>
              <a:buChar char="•"/>
              <a:defRPr/>
            </a:pPr>
            <a:r>
              <a:rPr lang="pt-BR" sz="850">
                <a:latin typeface="Segoe UI Light"/>
                <a:cs typeface="Segoe UI Light"/>
                <a:hlinkClick r:id="rId4"/>
              </a:rPr>
              <a:t>https://docs.microsoft.com/learn/modules/create-classification-model-azure-machine-learning-designer/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pt-BR"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850">
                <a:latin typeface="Segoe UI Light"/>
                <a:cs typeface="Segoe UI Light"/>
              </a:rPr>
              <a:t>[</a:t>
            </a:r>
            <a:r>
              <a:rPr lang="pt-BR" sz="850" b="1" i="1">
                <a:latin typeface="Segoe UI Light"/>
                <a:cs typeface="Segoe UI Light"/>
              </a:rPr>
              <a:t>Dica</a:t>
            </a:r>
            <a:r>
              <a:rPr lang="pt-BR" sz="850" i="1">
                <a:latin typeface="Segoe UI Light"/>
                <a:cs typeface="Segoe UI Light"/>
              </a:rPr>
              <a:t>: em vez de falar sobre o slide, se você já tiver se preparado após concluir o exercício em </a:t>
            </a:r>
            <a:r>
              <a:rPr lang="pt-BR" sz="850">
                <a:latin typeface="Segoe UI Light"/>
                <a:cs typeface="Segoe UI Light"/>
                <a:hlinkClick r:id="rId3"/>
              </a:rPr>
              <a:t>https://docs.microsoft.com/learn/modules/create-classification-model-azure-machine-learning-designer/</a:t>
            </a:r>
            <a:r>
              <a:rPr lang="pt-BR" sz="850" i="1">
                <a:latin typeface="Segoe UI Light"/>
                <a:cs typeface="Segoe UI Light"/>
              </a:rPr>
              <a:t>, use isso para mostrar aos alunos os pipelines de treinamento e inferência, o ponto de extremidade para o serviço publicado e a interface de teste no Estúdio do Azure ML para gerar uma previsão. Não gaste mais do que 10 minutos nisso (por isso, é importante ter pré-concluído o exercício).</a:t>
            </a:r>
            <a:r>
              <a:rPr lang="pt-BR" sz="850">
                <a:latin typeface="Segoe UI Light"/>
                <a:cs typeface="Segoe UI Light"/>
              </a:rPr>
              <a:t>]</a:t>
            </a:r>
          </a:p>
          <a:p>
            <a:endParaRPr lang="en-US" dirty="0"/>
          </a:p>
          <a:p>
            <a:r>
              <a:rPr lang="pt-BR"/>
              <a:t>No Azure Machine Learning, fluxos de trabalho de várias etapas para preparar dados, treinar modelos e executar tarefas de gerenciamento de modelos são chamados de </a:t>
            </a:r>
            <a:r>
              <a:rPr lang="pt-BR" i="1"/>
              <a:t>pipelines</a:t>
            </a:r>
            <a:r>
              <a:rPr lang="pt-BR" i="0"/>
              <a:t>. A ferramenta de designer no Estúdio do Azure Machine Learning permite que você crie e execute pipelines usando uma interface visual de arrastar e soltar para conectar </a:t>
            </a:r>
            <a:r>
              <a:rPr lang="pt-BR" i="1"/>
              <a:t>módulos </a:t>
            </a:r>
            <a:r>
              <a:rPr lang="pt-BR" i="0"/>
              <a:t>que definem as etapas e o fluxo de dados para o pipeline.</a:t>
            </a:r>
          </a:p>
          <a:p>
            <a:endParaRPr lang="en-US" i="0" dirty="0"/>
          </a:p>
          <a:p>
            <a:r>
              <a:rPr lang="pt-BR" i="0"/>
              <a:t>No lado esquerdo do slide, você pode ver o fluxo de trabalho geral para usar o designer:</a:t>
            </a:r>
          </a:p>
          <a:p>
            <a:pPr marL="228600" indent="-228600">
              <a:buAutoNum type="arabicPeriod"/>
            </a:pPr>
            <a:r>
              <a:rPr lang="pt-BR" i="0"/>
              <a:t>Comece criando um pipeline que ingere e pré-processa um conjunto de dados antes de treinar e avaliar um modelo.</a:t>
            </a:r>
          </a:p>
          <a:p>
            <a:pPr marL="228600" indent="-228600">
              <a:buAutoNum type="arabicPeriod"/>
            </a:pPr>
            <a:r>
              <a:rPr lang="pt-BR" i="0"/>
              <a:t>Quando estiver satisfeito com o desempenho do modelo, crie um </a:t>
            </a:r>
            <a:r>
              <a:rPr lang="pt-BR" i="1"/>
              <a:t>pipeline de inferência</a:t>
            </a:r>
            <a:r>
              <a:rPr lang="pt-BR" i="0"/>
              <a:t> com base no pipeline de treinamento. Isso encapsula as etapas de pré-processamento de dados e o modelo treinado para que você possa usá-lo para prever etiquetas para novos dados.</a:t>
            </a:r>
          </a:p>
          <a:p>
            <a:pPr marL="228600" indent="-228600">
              <a:buAutoNum type="arabicPeriod"/>
            </a:pPr>
            <a:r>
              <a:rPr lang="pt-BR" i="0"/>
              <a:t>Quando o pipeline de inferência estiver pronto, implante-o como um serviço que os aplicativos cliente podem usar.</a:t>
            </a:r>
          </a:p>
          <a:p>
            <a:pPr marL="228600" indent="-228600">
              <a:buAutoNum type="arabicPeriod"/>
            </a:pPr>
            <a:endParaRPr lang="en-US" i="0" dirty="0"/>
          </a:p>
          <a:p>
            <a:pPr marL="0" indent="0">
              <a:buNone/>
            </a:pPr>
            <a:r>
              <a:rPr lang="pt-BR" i="0"/>
              <a:t>No lado direito do slide, você pode ver um exemplo de pipeline de treinamento. Observe os seguintes pontos-chave sobre isso:</a:t>
            </a:r>
          </a:p>
          <a:p>
            <a:pPr marL="228600" indent="-228600">
              <a:buAutoNum type="arabicPeriod"/>
            </a:pPr>
            <a:r>
              <a:rPr lang="pt-BR" i="0"/>
              <a:t>O pipeline começa com um conjunto de dados - neste caso, contendo dados do paciente que incluem um diagnóstico de diabetes (lembra do exemplo de classificação anterior?)</a:t>
            </a:r>
          </a:p>
          <a:p>
            <a:pPr marL="228600" indent="-228600">
              <a:buAutoNum type="arabicPeriod"/>
            </a:pPr>
            <a:r>
              <a:rPr lang="pt-BR" i="0"/>
              <a:t>Antes do treinamento, os dados geralmente são pré-processados para agrupamento ou torná-los mais adequados para modelagem. Nesse caso, os recursos numéricos nos dados (altura, peso, pressão arterial diastólica e assim por diante) são </a:t>
            </a:r>
            <a:r>
              <a:rPr lang="pt-BR" i="1"/>
              <a:t>normalizados</a:t>
            </a:r>
            <a:r>
              <a:rPr lang="pt-BR" i="0"/>
              <a:t> - o que significa convertê-los todos para estarem na mesma escala. Esta é uma etapa de pré-processamento comum para recursos numéricos, e o designer inclui um módulo </a:t>
            </a:r>
            <a:r>
              <a:rPr lang="pt-BR" b="1" i="0"/>
              <a:t>Normalizar dados</a:t>
            </a:r>
            <a:r>
              <a:rPr lang="pt-BR" b="0" i="0"/>
              <a:t> para fazer isso.</a:t>
            </a:r>
          </a:p>
          <a:p>
            <a:pPr marL="228600" indent="-228600">
              <a:buAutoNum type="arabicPeriod"/>
            </a:pPr>
            <a:r>
              <a:rPr lang="pt-BR" i="0"/>
              <a:t>Em seguida, um módulo </a:t>
            </a:r>
            <a:r>
              <a:rPr lang="pt-BR" b="1" i="0"/>
              <a:t>Dividir dados</a:t>
            </a:r>
            <a:r>
              <a:rPr lang="pt-BR" b="0" i="0"/>
              <a:t> é usado para dividir um conjunto de dados de modo aleatório</a:t>
            </a:r>
            <a:r>
              <a:rPr lang="pt-BR" i="0"/>
              <a:t> em subconjuntos de treinamento e validação. Esta é uma etapa comum em um pipeline de aprendizado supervisionado para que você possa avaliar o modelo usando dados com os quais ele não foi treinado.</a:t>
            </a:r>
          </a:p>
          <a:p>
            <a:pPr marL="228600" indent="-228600">
              <a:buAutoNum type="arabicPeriod"/>
            </a:pPr>
            <a:r>
              <a:rPr lang="pt-BR" i="0"/>
              <a:t>O subconjunto de treinamento está ligado a um módulo </a:t>
            </a:r>
            <a:r>
              <a:rPr lang="pt-BR" b="1" i="0"/>
              <a:t>Modelo de treinamento</a:t>
            </a:r>
            <a:r>
              <a:rPr lang="pt-BR" b="0" i="0"/>
              <a:t>, que neste caso irá ajustar os dados a uma função que prevê o diagnóstico de diabético ou não diabético. Esta é uma função de classificação com duas classes possíveis, portanto, um algoritmo de classificação binária apropriado deve ser usado para treinar o modelo. Neste caso, um algoritmo de </a:t>
            </a:r>
            <a:r>
              <a:rPr lang="pt-BR" b="1" i="0"/>
              <a:t>regressão logística de duas classes</a:t>
            </a:r>
            <a:r>
              <a:rPr lang="pt-BR" b="0" i="0"/>
              <a:t> foi usado - mas o designer inclui várias opções de algoritmo à sua escolha.</a:t>
            </a:r>
          </a:p>
          <a:p>
            <a:pPr marL="228600" indent="-228600">
              <a:buAutoNum type="arabicPeriod"/>
            </a:pPr>
            <a:r>
              <a:rPr lang="pt-BR" b="0" i="0"/>
              <a:t>Após o treinamento, um módulo </a:t>
            </a:r>
            <a:r>
              <a:rPr lang="pt-BR" b="1" i="0"/>
              <a:t>Modelo de pontuação</a:t>
            </a:r>
            <a:r>
              <a:rPr lang="pt-BR" b="0" i="0"/>
              <a:t> é usado para </a:t>
            </a:r>
            <a:r>
              <a:rPr lang="pt-BR" b="0" i="1"/>
              <a:t>score</a:t>
            </a:r>
            <a:r>
              <a:rPr lang="pt-BR" b="0" i="0"/>
              <a:t> os dados de validação (em outras palavras, use o modelo treinado para prever rótulos dos recursos).</a:t>
            </a:r>
          </a:p>
          <a:p>
            <a:pPr marL="228600" indent="-228600">
              <a:buAutoNum type="arabicPeriod"/>
            </a:pPr>
            <a:r>
              <a:rPr lang="pt-BR" b="0" i="0"/>
              <a:t>Os dados de validação incluem o valor da etiqueta real, portanto, podemos compará-lo ao rótulo previsto produzido pelo módulo </a:t>
            </a:r>
            <a:r>
              <a:rPr lang="pt-BR" b="1" i="0"/>
              <a:t>Modelo de pontuação</a:t>
            </a:r>
            <a:r>
              <a:rPr lang="pt-BR" b="0" i="0"/>
              <a:t> e usar um módulo </a:t>
            </a:r>
            <a:r>
              <a:rPr lang="pt-BR" b="1" i="0"/>
              <a:t>Avaliar modelo</a:t>
            </a:r>
            <a:r>
              <a:rPr lang="pt-BR" b="0" i="0"/>
              <a:t> para calcular métricas para nos ajudar a determinar se o modelo é bom ou não. Para um modelo de classificação como este, essas métricas incluem </a:t>
            </a:r>
            <a:r>
              <a:rPr lang="pt-BR" b="0" i="1"/>
              <a:t>precisão</a:t>
            </a:r>
            <a:r>
              <a:rPr lang="pt-BR" b="0" i="0"/>
              <a:t> simples, bem como uma matriz de confusão de verdadeiros positivos, falsos positivos, verdadeiros negativos e falsos negativos a partir dos quais outras métricas mais criteriosas podem ser derivadas.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89803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850" dirty="0">
                <a:latin typeface="Segoe UI Light"/>
                <a:cs typeface="Segoe UI Light"/>
              </a:rPr>
              <a:t>Se necessário, demonstre como entrar na máquina virtual do laboratório e siga as instruções. Se você não estiver usando uma VM de laboratório, os alunos poderão seguir as instruções na página do GitHub deste laboratório. As instruções fornecem contexto e instruções iniciais e, em seguida, direcionam os alunos para o exercício no Microsoft Learn.</a:t>
            </a:r>
          </a:p>
          <a:p>
            <a:endParaRPr lang="en-US" dirty="0"/>
          </a:p>
          <a:p>
            <a:pPr>
              <a:defRPr/>
            </a:pPr>
            <a:r>
              <a:rPr lang="pt-BR" sz="850" dirty="0">
                <a:latin typeface="Segoe UI Light"/>
                <a:cs typeface="Segoe UI Light"/>
              </a:rPr>
              <a:t>Enfatize que também há exercícios disponíveis no Microsoft Learn para todas as outras tarefas demonstradas e discutidas neste módulo. </a:t>
            </a:r>
          </a:p>
          <a:p>
            <a:endParaRPr lang="en-US" sz="850" dirty="0">
              <a:cs typeface="Segoe UI Light"/>
            </a:endParaRPr>
          </a:p>
          <a:p>
            <a:r>
              <a:rPr lang="pt-BR" sz="850" dirty="0">
                <a:latin typeface="Segoe UI Light"/>
                <a:cs typeface="Segoe UI Light"/>
              </a:rPr>
              <a:t>Estas são as informações importantes deste laboratório: </a:t>
            </a:r>
          </a:p>
          <a:p>
            <a:pPr marL="285750" indent="-285750">
              <a:buFont typeface="Arial"/>
              <a:buChar char="•"/>
            </a:pPr>
            <a:r>
              <a:rPr lang="pt-BR" sz="850" dirty="0">
                <a:latin typeface="Segoe UI Light"/>
                <a:cs typeface="Segoe UI Light"/>
              </a:rPr>
              <a:t>Identifique recursos e rótulos em um conjunto de dados para machine learning </a:t>
            </a:r>
          </a:p>
          <a:p>
            <a:pPr marL="285750" indent="-285750">
              <a:buFont typeface="Arial"/>
              <a:buChar char="•"/>
            </a:pPr>
            <a:r>
              <a:rPr lang="pt-BR" sz="850" dirty="0">
                <a:latin typeface="Segoe UI Light"/>
                <a:cs typeface="Segoe UI Light"/>
              </a:rPr>
              <a:t>Consulte o ambiente do Azure ML e veja o processo em alto nível  </a:t>
            </a:r>
          </a:p>
          <a:p>
            <a:pPr marL="285750" indent="-285750">
              <a:buFont typeface="Arial"/>
              <a:buChar char="•"/>
            </a:pPr>
            <a:r>
              <a:rPr lang="pt-BR" sz="850" dirty="0">
                <a:latin typeface="Segoe UI Light"/>
                <a:cs typeface="Segoe UI Light"/>
              </a:rPr>
              <a:t>Descreva como a interface do machine learning automatizado é uma solução que usa pouco código para machine learning </a:t>
            </a:r>
          </a:p>
          <a:p>
            <a:pPr marL="285750" indent="-285750">
              <a:buFont typeface="Arial"/>
              <a:buChar char="•"/>
            </a:pPr>
            <a:r>
              <a:rPr lang="pt-BR" sz="850" dirty="0">
                <a:latin typeface="Segoe UI Light"/>
                <a:cs typeface="Segoe UI Light"/>
              </a:rPr>
              <a:t>Identifique que o machine learning automatizado não envolve uma interface do tipo “arrastar e soltar” como o Designer </a:t>
            </a:r>
          </a:p>
          <a:p>
            <a:pPr marL="285750" indent="-285750">
              <a:buFont typeface="Arial"/>
              <a:buChar char="•"/>
            </a:pPr>
            <a:r>
              <a:rPr lang="pt-BR" sz="850" dirty="0">
                <a:latin typeface="Segoe UI Light"/>
                <a:cs typeface="Segoe UI Light"/>
              </a:rPr>
              <a:t>Lembre-se de que eram necessários recursos de computação para executar o treinamento do modelo de machine learning </a:t>
            </a:r>
          </a:p>
          <a:p>
            <a:pPr marL="285750" indent="-285750">
              <a:buFont typeface="Arial"/>
              <a:buChar char="•"/>
            </a:pPr>
            <a:r>
              <a:rPr lang="pt-BR" sz="850" dirty="0">
                <a:latin typeface="Segoe UI Light"/>
                <a:cs typeface="Segoe UI Light"/>
              </a:rPr>
              <a:t>Lembre-se de que, depois que um modelo é treinado, ele pode ser avaliado e, em seguida, implantado para ser usado como um aplicativo </a:t>
            </a:r>
          </a:p>
          <a:p>
            <a:endParaRPr lang="en-US" dirty="0">
              <a:cs typeface="Segoe UI Light" pitchFamily="34" charset="0"/>
            </a:endParaRPr>
          </a:p>
          <a:p>
            <a:endParaRPr lang="en-US" dirty="0">
              <a:cs typeface="Segoe UI Light"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54560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i="1" dirty="0"/>
              <a:t>Reserve alguns minutos para os alunos pensarem sobre as perguntas e, em seguida, use o slide animado para exibir as respostas corretas.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12</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a:t>Incentive os alunos a revisarem os módulos online para saberem mais.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pt-BR"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48551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850">
                <a:latin typeface="Segoe UI Light"/>
                <a:cs typeface="Segoe UI Light"/>
              </a:rPr>
              <a:t>As lições demoram aproximadamente 45 minutos. O exercício de laboratório deve levar mais 60 minutos.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pt-BR"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5/9/2022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57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pt-BR"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i="1" dirty="0"/>
              <a:t>Este slide inclui um GIF animado - use as notas abaixo para falar sobre cada compilação de animação (os cliques são indicados por números).</a:t>
            </a:r>
          </a:p>
          <a:p>
            <a:endParaRPr lang="en-US" dirty="0"/>
          </a:p>
          <a:p>
            <a:r>
              <a:rPr lang="pt-BR" dirty="0"/>
              <a:t>Machine learning é uma técnica que podemos usar para criar modelos preditivos com base em relacionamentos em dados.</a:t>
            </a:r>
          </a:p>
          <a:p>
            <a:endParaRPr lang="en-US" dirty="0"/>
          </a:p>
          <a:p>
            <a:r>
              <a:rPr lang="pt-BR" dirty="0"/>
              <a:t>Então, o que isso significa? Bem, vamos ver um exemplo:</a:t>
            </a:r>
          </a:p>
          <a:p>
            <a:endParaRPr lang="en-US" dirty="0"/>
          </a:p>
          <a:p>
            <a:pPr marL="228600" indent="-228600">
              <a:buAutoNum type="arabicPeriod"/>
            </a:pPr>
            <a:r>
              <a:rPr lang="pt-BR" dirty="0"/>
              <a:t>Suponha que um botânico colete algumas amostras de flores. </a:t>
            </a:r>
            <a:r>
              <a:rPr lang="pt-BR" i="1" dirty="0"/>
              <a:t>{O slide mostra imagens de várias flores}</a:t>
            </a:r>
          </a:p>
          <a:p>
            <a:pPr marL="228600" indent="-228600">
              <a:buAutoNum type="arabicPeriod"/>
            </a:pPr>
            <a:r>
              <a:rPr lang="pt-BR" dirty="0"/>
              <a:t>Cada amostra possui alguns </a:t>
            </a:r>
            <a:r>
              <a:rPr lang="pt-BR" i="1" dirty="0"/>
              <a:t>recursos</a:t>
            </a:r>
            <a:r>
              <a:rPr lang="pt-BR" i="0" dirty="0"/>
              <a:t>, como medidas das </a:t>
            </a:r>
            <a:r>
              <a:rPr lang="pt-BR" dirty="0"/>
              <a:t>pétalas, caule e outros detalhes); e o botânico pode fornecer uma </a:t>
            </a:r>
            <a:r>
              <a:rPr lang="pt-BR" i="1" dirty="0"/>
              <a:t>etiqueta</a:t>
            </a:r>
            <a:r>
              <a:rPr lang="pt-BR" i="0" dirty="0"/>
              <a:t> para a flor usando o nome da espécie. </a:t>
            </a:r>
            <a:r>
              <a:rPr lang="pt-BR" i="1" dirty="0"/>
              <a:t>{O nome em latim para cada espécie de flor aparece}</a:t>
            </a:r>
          </a:p>
          <a:p>
            <a:pPr marL="228600" indent="-228600">
              <a:buAutoNum type="arabicPeriod"/>
            </a:pPr>
            <a:r>
              <a:rPr lang="pt-BR" i="0" dirty="0"/>
              <a:t>Os dados de amostra são então processados usando um algoritmo que tenta encontrar um relacionamento entre os recursos e a etiqueta. </a:t>
            </a:r>
            <a:r>
              <a:rPr lang="pt-BR" i="1" dirty="0"/>
              <a:t>{As flores são colocadas em um par de engrenagens giratórias}</a:t>
            </a:r>
          </a:p>
          <a:p>
            <a:pPr marL="228600" indent="-228600">
              <a:buAutoNum type="arabicPeriod"/>
            </a:pPr>
            <a:r>
              <a:rPr lang="pt-BR" i="0" dirty="0"/>
              <a:t>O resultado desse algoritmo é um </a:t>
            </a:r>
            <a:r>
              <a:rPr lang="pt-BR" i="1" dirty="0"/>
              <a:t>modelo</a:t>
            </a:r>
            <a:r>
              <a:rPr lang="pt-BR" i="0" dirty="0"/>
              <a:t> de machine learning. </a:t>
            </a:r>
            <a:r>
              <a:rPr lang="pt-BR" i="1" dirty="0"/>
              <a:t>{Uma cabeça humana com engrenagens como cérebro aparece}</a:t>
            </a:r>
          </a:p>
          <a:p>
            <a:pPr marL="228600" indent="-228600">
              <a:buAutoNum type="arabicPeriod"/>
            </a:pPr>
            <a:r>
              <a:rPr lang="pt-BR" i="0" dirty="0"/>
              <a:t>E, como o modelo aprendeu o relacionamento entre os recursos e a etiqueta, você pode usá-lo para prever as espécies de uma flor com base em seus recursos. </a:t>
            </a:r>
            <a:r>
              <a:rPr lang="pt-BR" i="1" dirty="0"/>
              <a:t>{Uma nova flor aparece, e a cabeça humana identifica sua espécie}</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941609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850">
                <a:latin typeface="Segoe UI Light"/>
                <a:cs typeface="Segoe UI Light"/>
              </a:rPr>
              <a:t>Existem duas abordagens gerais para machine learning: machine learning supervisionado e não supervisionado. </a:t>
            </a:r>
          </a:p>
          <a:p>
            <a:endParaRPr lang="en-US" sz="850" dirty="0">
              <a:cs typeface="Segoe UI Light"/>
            </a:endParaRPr>
          </a:p>
          <a:p>
            <a:r>
              <a:rPr lang="pt-BR" sz="850">
                <a:latin typeface="Segoe UI Light"/>
                <a:cs typeface="Segoe UI Light"/>
              </a:rPr>
              <a:t>A meta delas é capturar um modelo ou uma equação, que tente prever o resultado mais próximo possível do resultado real. </a:t>
            </a:r>
          </a:p>
          <a:p>
            <a:r>
              <a:rPr lang="pt-BR" sz="850">
                <a:latin typeface="Segoe UI Light"/>
                <a:cs typeface="Segoe UI Light"/>
              </a:rPr>
              <a:t>As duas abordagens exigem uma entrada de dados. Chamamos diferentes grupos de dados, como altura, largura, idade, recursos. </a:t>
            </a:r>
          </a:p>
          <a:p>
            <a:endParaRPr lang="en-US" sz="850" dirty="0">
              <a:cs typeface="Segoe UI Light"/>
            </a:endParaRPr>
          </a:p>
          <a:p>
            <a:r>
              <a:rPr lang="pt-BR" sz="850">
                <a:latin typeface="Segoe UI Light"/>
                <a:cs typeface="Segoe UI Light"/>
              </a:rPr>
              <a:t>O ML Supervisionado</a:t>
            </a:r>
            <a:r>
              <a:rPr lang="pt-BR" sz="850" i="1">
                <a:latin typeface="Segoe UI Light"/>
                <a:cs typeface="Segoe UI Light"/>
              </a:rPr>
              <a:t> </a:t>
            </a:r>
            <a:r>
              <a:rPr lang="pt-BR" sz="850">
                <a:latin typeface="Segoe UI Light"/>
                <a:cs typeface="Segoe UI Light"/>
              </a:rPr>
              <a:t>depende</a:t>
            </a:r>
            <a:r>
              <a:rPr lang="pt-BR" sz="850" i="1">
                <a:latin typeface="Segoe UI Light"/>
                <a:cs typeface="Segoe UI Light"/>
              </a:rPr>
              <a:t> </a:t>
            </a:r>
            <a:r>
              <a:rPr lang="pt-BR" sz="850">
                <a:latin typeface="Segoe UI Light"/>
                <a:cs typeface="Segoe UI Light"/>
              </a:rPr>
              <a:t>de ter alguns dados com valores de </a:t>
            </a:r>
            <a:r>
              <a:rPr lang="pt-BR" sz="850" i="1">
                <a:latin typeface="Segoe UI Light"/>
                <a:cs typeface="Segoe UI Light"/>
              </a:rPr>
              <a:t>rótulo</a:t>
            </a:r>
            <a:r>
              <a:rPr lang="pt-BR" sz="850">
                <a:latin typeface="Segoe UI Light"/>
                <a:cs typeface="Segoe UI Light"/>
              </a:rPr>
              <a:t> conhecidos que podemos ajustar a um modelo para ser aplicado a novos dados para os quais não temos os valores de rótulo. Lembre-se de que os rótulos são o que queremos prever, como preço de um imóvel, um item em uma imagem ou se alguém tem diabetes. </a:t>
            </a:r>
          </a:p>
          <a:p>
            <a:endParaRPr lang="en-US" sz="850" dirty="0">
              <a:cs typeface="Segoe UI Light"/>
            </a:endParaRPr>
          </a:p>
          <a:p>
            <a:r>
              <a:rPr lang="pt-BR" sz="850">
                <a:latin typeface="Segoe UI Light"/>
                <a:cs typeface="Segoe UI Light"/>
              </a:rPr>
              <a:t>Regressão e classificação são dois tipos de tarefas de ML supervisionado. </a:t>
            </a:r>
          </a:p>
          <a:p>
            <a:r>
              <a:rPr lang="pt-BR" sz="850">
                <a:latin typeface="Segoe UI Light"/>
                <a:cs typeface="Segoe UI Light"/>
              </a:rPr>
              <a:t>- Regressão: Use a regressão quando quiser prever um valor numérico; como um preço, um total de vendas ou alguma outra medida.</a:t>
            </a:r>
          </a:p>
          <a:p>
            <a:endParaRPr lang="en-US" sz="850" dirty="0">
              <a:cs typeface="Segoe UI Light"/>
            </a:endParaRPr>
          </a:p>
          <a:p>
            <a:r>
              <a:rPr lang="pt-BR" sz="850">
                <a:latin typeface="Segoe UI Light"/>
                <a:cs typeface="Segoe UI Light"/>
              </a:rPr>
              <a:t>- Classificação: determine a qual teste de classe pertencem os dados. A probabilidade varia entre 0 e 1.  </a:t>
            </a:r>
          </a:p>
          <a:p>
            <a:endParaRPr lang="en-US" sz="850" dirty="0">
              <a:cs typeface="Segoe UI Light"/>
            </a:endParaRPr>
          </a:p>
          <a:p>
            <a:r>
              <a:rPr lang="pt-BR" sz="850">
                <a:latin typeface="Segoe UI Light"/>
                <a:cs typeface="Segoe UI Light"/>
              </a:rPr>
              <a:t>A abordagem de ML não supervisionado treina um modelo para separar os itens somente com base nas características ou nos </a:t>
            </a:r>
            <a:r>
              <a:rPr lang="pt-BR" sz="850" i="1">
                <a:latin typeface="Segoe UI Light"/>
                <a:cs typeface="Segoe UI Light"/>
              </a:rPr>
              <a:t>recursos</a:t>
            </a:r>
            <a:r>
              <a:rPr lang="pt-BR" sz="850">
                <a:latin typeface="Segoe UI Light"/>
                <a:cs typeface="Segoe UI Light"/>
              </a:rPr>
              <a:t> deles. Não há um valor de cluster (ou </a:t>
            </a:r>
            <a:r>
              <a:rPr lang="pt-BR" sz="850" i="1">
                <a:latin typeface="Segoe UI Light"/>
                <a:cs typeface="Segoe UI Light"/>
              </a:rPr>
              <a:t>rótulo</a:t>
            </a:r>
            <a:r>
              <a:rPr lang="pt-BR" sz="850">
                <a:latin typeface="Segoe UI Light"/>
                <a:cs typeface="Segoe UI Light"/>
              </a:rPr>
              <a:t>) já conhecido para treinar o modelo. </a:t>
            </a:r>
          </a:p>
          <a:p>
            <a:endParaRPr lang="en-US" sz="850" dirty="0">
              <a:latin typeface="Segoe UI Light"/>
              <a:cs typeface="Segoe UI Light"/>
            </a:endParaRPr>
          </a:p>
          <a:p>
            <a:r>
              <a:rPr lang="pt-BR" sz="850">
                <a:latin typeface="Segoe UI Light"/>
                <a:cs typeface="Segoe UI Light"/>
              </a:rPr>
              <a:t>Um tipo de tarefa de ML não supervisionado é o clustering. </a:t>
            </a:r>
          </a:p>
          <a:p>
            <a:r>
              <a:rPr lang="pt-BR" sz="850">
                <a:latin typeface="Segoe UI Light"/>
                <a:cs typeface="Segoe UI Light"/>
              </a:rPr>
              <a:t>- Clustering: determine o rótulo com base na semelhança do item com os itens do grupo de rótulos.</a:t>
            </a:r>
          </a:p>
          <a:p>
            <a:endParaRPr lang="en-US" sz="850" dirty="0">
              <a:cs typeface="Segoe UI 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91484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850">
                <a:latin typeface="Calibri"/>
                <a:cs typeface="Calibri"/>
              </a:rPr>
              <a:t>O componente de machine learning ocorre durante o treinamento. Tentamos capturar as relações entre os recursos e o rótulo em um modelo. O treinamento é a ação de iteração em um algoritmo para ajustar melhor ou encapsular essas relações. </a:t>
            </a:r>
          </a:p>
          <a:p>
            <a:endParaRPr lang="en-US" sz="850" dirty="0">
              <a:latin typeface="Calibri"/>
              <a:cs typeface="Calibri"/>
            </a:endParaRPr>
          </a:p>
          <a:p>
            <a:r>
              <a:rPr lang="pt-BR" sz="850">
                <a:latin typeface="Calibri"/>
                <a:cs typeface="Calibri"/>
              </a:rPr>
              <a:t>Após o treinamento, temos um modelo que podemos testar. Podemos usar alguns dos dados reservados, os dados de validação, para testar a semelhança entre os rótulos previstos do nosso modelo e os rótulos reais. No caso do aprendizado não supervisionado em que não conhecemos os rótulos reais, medimos se os rótulos previstos do nosso modelo correspondiam na separação dos clusters. Há vários tipos de métricas de avaliação. É importante lembrar que a meta do machine learning é encontrar um modelo que consiga prever o mais próximo possível o rótulo real. O melhor modelo ainda poderá ter alguma margem de erro. </a:t>
            </a:r>
          </a:p>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9651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pt-BR"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3921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i="1"/>
              <a:t>Depois de falar sobre o slide por um minuto ou mais, mostre aos alunos seu workspace do Azure ML no Portal do Azure e, em seguida, o Estúdio do Azure ML.</a:t>
            </a:r>
          </a:p>
          <a:p>
            <a:endParaRPr lang="en-US" dirty="0"/>
          </a:p>
          <a:p>
            <a:r>
              <a:rPr lang="pt-BR"/>
              <a:t>O Azure Machine Learning é uma plataforma baseada em nuvem para machine learning.</a:t>
            </a:r>
          </a:p>
          <a:p>
            <a:endParaRPr lang="en-US" dirty="0"/>
          </a:p>
          <a:p>
            <a:pPr marL="228600" indent="-228600">
              <a:buAutoNum type="arabicPeriod"/>
            </a:pPr>
            <a:r>
              <a:rPr lang="pt-BR"/>
              <a:t>Para usar o Azure Machine Learning, você precisa de uma assinatura do Microsoft Azure.</a:t>
            </a:r>
          </a:p>
          <a:p>
            <a:pPr marL="228600" indent="-228600">
              <a:buAutoNum type="arabicPeriod"/>
            </a:pPr>
            <a:r>
              <a:rPr lang="pt-BR"/>
              <a:t>Nessa assinatura, você cria um </a:t>
            </a:r>
            <a:r>
              <a:rPr lang="pt-BR" i="1"/>
              <a:t>workspace</a:t>
            </a:r>
            <a:r>
              <a:rPr lang="pt-BR"/>
              <a:t> do Azure Machine Learning.</a:t>
            </a:r>
            <a:r>
              <a:rPr lang="pt-BR" i="1"/>
              <a:t> </a:t>
            </a:r>
            <a:r>
              <a:rPr lang="pt-BR" i="0"/>
              <a:t>Um workspace é um contêiner lógico para recursos de que você precisa para gerenciar projetos de machine learning.</a:t>
            </a:r>
          </a:p>
          <a:p>
            <a:pPr marL="228600" indent="-228600">
              <a:buAutoNum type="arabicPeriod"/>
            </a:pPr>
            <a:r>
              <a:rPr lang="pt-BR" i="0"/>
              <a:t>Um dos recursos mais importantes é </a:t>
            </a:r>
            <a:r>
              <a:rPr lang="pt-BR" i="1"/>
              <a:t>calcular</a:t>
            </a:r>
            <a:r>
              <a:rPr lang="pt-BR" i="0"/>
              <a:t>. Você precisa disso para executar cargas de trabalho de machine learning na nuvem em vez de em seu computador local. </a:t>
            </a:r>
          </a:p>
          <a:p>
            <a:pPr marL="228600" indent="-228600">
              <a:buAutoNum type="arabicPeriod"/>
            </a:pPr>
            <a:r>
              <a:rPr lang="pt-BR" i="0"/>
              <a:t>Você também precisará gerenciar os </a:t>
            </a:r>
            <a:r>
              <a:rPr lang="pt-BR" i="1"/>
              <a:t>dados </a:t>
            </a:r>
            <a:r>
              <a:rPr lang="pt-BR" i="0"/>
              <a:t>necessários para criar soluções de machine learning.</a:t>
            </a:r>
          </a:p>
          <a:p>
            <a:pPr marL="228600" indent="-228600">
              <a:buAutoNum type="arabicPeriod"/>
            </a:pPr>
            <a:r>
              <a:rPr lang="pt-BR" sz="850" i="0">
                <a:latin typeface="Segoe UI Light"/>
                <a:cs typeface="Segoe UI Light"/>
              </a:rPr>
              <a:t>Depois você poderá usar os dados para executar </a:t>
            </a:r>
            <a:r>
              <a:rPr lang="pt-BR" sz="850" i="1">
                <a:latin typeface="Segoe UI Light"/>
                <a:cs typeface="Segoe UI Light"/>
              </a:rPr>
              <a:t>trabalhos</a:t>
            </a:r>
            <a:r>
              <a:rPr lang="pt-BR" sz="850">
                <a:latin typeface="Segoe UI Light"/>
                <a:cs typeface="Segoe UI Light"/>
              </a:rPr>
              <a:t> nos recursos de computação.</a:t>
            </a:r>
            <a:r>
              <a:rPr lang="pt-BR" sz="850" i="0">
                <a:latin typeface="Segoe UI Light"/>
                <a:cs typeface="Segoe UI Light"/>
              </a:rPr>
              <a:t> </a:t>
            </a:r>
            <a:r>
              <a:rPr lang="pt-BR" sz="850">
                <a:latin typeface="Segoe UI Light"/>
                <a:cs typeface="Segoe UI Light"/>
              </a:rPr>
              <a:t>Esses trabalhos executam tarefas de machine learning, geralmente treinando modelos e gerando métricas ou dados que podem ser mantidos no histórico de trabalhos para serem revisados posteriormente.</a:t>
            </a:r>
          </a:p>
          <a:p>
            <a:pPr marL="228600" indent="-228600">
              <a:buAutoNum type="arabicPeriod"/>
            </a:pPr>
            <a:r>
              <a:rPr lang="pt-BR" i="0"/>
              <a:t>Em geral, seus trabalhos são usados para treinar </a:t>
            </a:r>
            <a:r>
              <a:rPr lang="pt-BR" i="1"/>
              <a:t>modelos</a:t>
            </a:r>
            <a:r>
              <a:rPr lang="pt-BR" i="0"/>
              <a:t>, que você registra e gerencia no seu workspace. </a:t>
            </a:r>
          </a:p>
          <a:p>
            <a:pPr marL="228600" indent="-228600">
              <a:buAutoNum type="arabicPeriod"/>
            </a:pPr>
            <a:r>
              <a:rPr lang="pt-BR" i="0"/>
              <a:t>E, quando você estiver pronto para usar seus modelos em aplicativos, poderá publicá-los como </a:t>
            </a:r>
            <a:r>
              <a:rPr lang="pt-BR" i="1"/>
              <a:t>serviços</a:t>
            </a:r>
            <a:r>
              <a:rPr lang="pt-BR" i="0"/>
              <a:t> que podem ser acessados por meio de conexões HTTP. </a:t>
            </a:r>
          </a:p>
          <a:p>
            <a:pPr marL="228600" indent="-228600">
              <a:buAutoNum type="arabicPeriod"/>
            </a:pPr>
            <a:endParaRPr lang="en-US" i="1" dirty="0"/>
          </a:p>
          <a:p>
            <a:pPr marL="228600" indent="-228600">
              <a:buAutoNum type="arabicPeriod"/>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818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850" i="1">
                <a:latin typeface="Segoe UI Light"/>
                <a:cs typeface="Segoe UI Light"/>
              </a:rPr>
              <a:t>[</a:t>
            </a:r>
            <a:r>
              <a:rPr lang="pt-BR" sz="850" b="1" i="1">
                <a:latin typeface="Segoe UI Light"/>
                <a:cs typeface="Segoe UI Light"/>
              </a:rPr>
              <a:t>Dica</a:t>
            </a:r>
            <a:r>
              <a:rPr lang="pt-BR" sz="850" i="1">
                <a:latin typeface="Segoe UI Light"/>
                <a:cs typeface="Segoe UI Light"/>
              </a:rPr>
              <a:t>: depois de falar sobre o slide por um minuto ou mais, mostre aos alunos como iniciar o ML Automatizado no Estúdio do Azure ML, cancelando antes de realmente executar o trabalho. Em seguida,  mostre a eles o resultado do exercício em </a:t>
            </a:r>
            <a:r>
              <a:rPr lang="pt-BR" sz="850">
                <a:latin typeface="Segoe UI Light"/>
                <a:cs typeface="Segoe UI Light"/>
                <a:hlinkClick r:id="rId3"/>
              </a:rPr>
              <a:t>https://docs.microsoft.com/pt-br/learn/modules/use-automated-machine-learning/</a:t>
            </a:r>
            <a:r>
              <a:rPr lang="pt-BR" sz="850">
                <a:latin typeface="Segoe UI Light"/>
                <a:cs typeface="Segoe UI Light"/>
              </a:rPr>
              <a:t> </a:t>
            </a:r>
            <a:r>
              <a:rPr lang="pt-BR" sz="850" i="1">
                <a:latin typeface="Segoe UI Light"/>
                <a:cs typeface="Segoe UI Light"/>
              </a:rPr>
              <a:t>(que você já deve ter concluído), incluindo a interface de teste para ter uma previsão do seu serviço implantado. Não gaste mais do que 5 minutos nisso (por isso, é importante ter pré-concluído o exercício).</a:t>
            </a:r>
          </a:p>
          <a:p>
            <a:endParaRPr lang="en-US" dirty="0"/>
          </a:p>
          <a:p>
            <a:r>
              <a:rPr lang="pt-BR"/>
              <a:t>O machine learning automatizado no Azure Machine Learning é a maneira mais fácil de treinar um modelo de machine learning para regressão ou classificação (ou previsão, que na verdade é apenas regressão com um elemento de série temporal). Há uma interface visual para machine learning automatizado no portal da web do Estúdio do Azure Machine Learning. Você só precisa fornecer os dados de treinamento e selecionar o tipo de modelo necessário, e o Azure ML faz o resto.</a:t>
            </a:r>
          </a:p>
          <a:p>
            <a:endParaRPr lang="en-US" dirty="0"/>
          </a:p>
          <a:p>
            <a:r>
              <a:rPr lang="pt-BR"/>
              <a:t>Mais tarde, os alunos terão a chance de experimentar isso no laboratório.</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LEGAIS, QUANTO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5/9/2022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82424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17338363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4539219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3818920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7991249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97596539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0635686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1418922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740887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68612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864146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181931912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6159653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40092878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6749777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346574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258124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44138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2641940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983725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0074425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701481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3101841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50625558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5296115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34657492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3972683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9045623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075931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2182680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709743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3230382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549276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2008945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3675076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347793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495041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2540334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994396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662097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04421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65800471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313925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68539935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8590736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338687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88102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38862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258167301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3562608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308159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8028072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3483085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0536018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712363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0877096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6914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7242956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6526380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930662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478746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588630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144120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000780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6DBB60A6-4F30-44C8-AA64-6CF2E695EE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012" y="499153"/>
            <a:ext cx="2351988" cy="335013"/>
          </a:xfrm>
          <a:prstGeom prst="rect">
            <a:avLst/>
          </a:prstGeom>
        </p:spPr>
      </p:pic>
    </p:spTree>
    <p:extLst>
      <p:ext uri="{BB962C8B-B14F-4D97-AF65-F5344CB8AC3E}">
        <p14:creationId xmlns:p14="http://schemas.microsoft.com/office/powerpoint/2010/main" val="348999109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1797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spc="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 name="Footer Placeholder 1">
            <a:extLst>
              <a:ext uri="{FF2B5EF4-FFF2-40B4-BE49-F238E27FC236}">
                <a16:creationId xmlns:a16="http://schemas.microsoft.com/office/drawing/2014/main" id="{37821097-B77C-4991-B924-D762ADC8782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4682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063847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54038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06437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231438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34310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16896321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16315172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80619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0609590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998330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686599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5010354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14518670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48219494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7577643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29488437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755733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9251391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818534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6194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896029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9014966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2551963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9808608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20297144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272953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325321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0507413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41616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3545673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30497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002508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85652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1117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61762493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93726948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90778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4567126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16353171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3661265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574563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5936616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image" Target="../media/image11.png"/><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theme" Target="../theme/theme4.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image" Target="../media/image11.png"/><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heme" Target="../theme/theme5.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8"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8" Type="http://schemas.openxmlformats.org/officeDocument/2006/relationships/slideLayout" Target="../slideLayouts/slideLayout127.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theme" Target="../theme/theme6.xml"/><Relationship Id="rId20" Type="http://schemas.openxmlformats.org/officeDocument/2006/relationships/slideLayout" Target="../slideLayouts/slideLayout139.xml"/><Relationship Id="rId41"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190.xml"/><Relationship Id="rId21" Type="http://schemas.openxmlformats.org/officeDocument/2006/relationships/slideLayout" Target="../slideLayouts/slideLayout185.xml"/><Relationship Id="rId42" Type="http://schemas.openxmlformats.org/officeDocument/2006/relationships/slideLayout" Target="../slideLayouts/slideLayout206.xml"/><Relationship Id="rId47" Type="http://schemas.openxmlformats.org/officeDocument/2006/relationships/slideLayout" Target="../slideLayouts/slideLayout211.xml"/><Relationship Id="rId63" Type="http://schemas.openxmlformats.org/officeDocument/2006/relationships/slideLayout" Target="../slideLayouts/slideLayout227.xml"/><Relationship Id="rId68" Type="http://schemas.openxmlformats.org/officeDocument/2006/relationships/slideLayout" Target="../slideLayouts/slideLayout232.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9" Type="http://schemas.openxmlformats.org/officeDocument/2006/relationships/slideLayout" Target="../slideLayouts/slideLayout193.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45" Type="http://schemas.openxmlformats.org/officeDocument/2006/relationships/slideLayout" Target="../slideLayouts/slideLayout209.xml"/><Relationship Id="rId53" Type="http://schemas.openxmlformats.org/officeDocument/2006/relationships/slideLayout" Target="../slideLayouts/slideLayout217.xml"/><Relationship Id="rId58" Type="http://schemas.openxmlformats.org/officeDocument/2006/relationships/slideLayout" Target="../slideLayouts/slideLayout222.xml"/><Relationship Id="rId66" Type="http://schemas.openxmlformats.org/officeDocument/2006/relationships/slideLayout" Target="../slideLayouts/slideLayout230.xml"/><Relationship Id="rId5" Type="http://schemas.openxmlformats.org/officeDocument/2006/relationships/slideLayout" Target="../slideLayouts/slideLayout169.xml"/><Relationship Id="rId61" Type="http://schemas.openxmlformats.org/officeDocument/2006/relationships/slideLayout" Target="../slideLayouts/slideLayout225.xml"/><Relationship Id="rId19" Type="http://schemas.openxmlformats.org/officeDocument/2006/relationships/slideLayout" Target="../slideLayouts/slideLayout18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slideLayout" Target="../slideLayouts/slideLayout207.xml"/><Relationship Id="rId48" Type="http://schemas.openxmlformats.org/officeDocument/2006/relationships/slideLayout" Target="../slideLayouts/slideLayout212.xml"/><Relationship Id="rId56" Type="http://schemas.openxmlformats.org/officeDocument/2006/relationships/slideLayout" Target="../slideLayouts/slideLayout220.xml"/><Relationship Id="rId64" Type="http://schemas.openxmlformats.org/officeDocument/2006/relationships/slideLayout" Target="../slideLayouts/slideLayout228.xml"/><Relationship Id="rId69" Type="http://schemas.openxmlformats.org/officeDocument/2006/relationships/slideLayout" Target="../slideLayouts/slideLayout233.xml"/><Relationship Id="rId8" Type="http://schemas.openxmlformats.org/officeDocument/2006/relationships/slideLayout" Target="../slideLayouts/slideLayout172.xml"/><Relationship Id="rId51" Type="http://schemas.openxmlformats.org/officeDocument/2006/relationships/slideLayout" Target="../slideLayouts/slideLayout215.xml"/><Relationship Id="rId72" Type="http://schemas.openxmlformats.org/officeDocument/2006/relationships/slideLayout" Target="../slideLayouts/slideLayout236.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46" Type="http://schemas.openxmlformats.org/officeDocument/2006/relationships/slideLayout" Target="../slideLayouts/slideLayout210.xml"/><Relationship Id="rId59" Type="http://schemas.openxmlformats.org/officeDocument/2006/relationships/slideLayout" Target="../slideLayouts/slideLayout223.xml"/><Relationship Id="rId67" Type="http://schemas.openxmlformats.org/officeDocument/2006/relationships/slideLayout" Target="../slideLayouts/slideLayout231.xml"/><Relationship Id="rId20" Type="http://schemas.openxmlformats.org/officeDocument/2006/relationships/slideLayout" Target="../slideLayouts/slideLayout184.xml"/><Relationship Id="rId41" Type="http://schemas.openxmlformats.org/officeDocument/2006/relationships/slideLayout" Target="../slideLayouts/slideLayout205.xml"/><Relationship Id="rId54" Type="http://schemas.openxmlformats.org/officeDocument/2006/relationships/slideLayout" Target="../slideLayouts/slideLayout218.xml"/><Relationship Id="rId62" Type="http://schemas.openxmlformats.org/officeDocument/2006/relationships/slideLayout" Target="../slideLayouts/slideLayout226.xml"/><Relationship Id="rId70" Type="http://schemas.openxmlformats.org/officeDocument/2006/relationships/slideLayout" Target="../slideLayouts/slideLayout23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49" Type="http://schemas.openxmlformats.org/officeDocument/2006/relationships/slideLayout" Target="../slideLayouts/slideLayout213.xml"/><Relationship Id="rId57" Type="http://schemas.openxmlformats.org/officeDocument/2006/relationships/slideLayout" Target="../slideLayouts/slideLayout221.xml"/><Relationship Id="rId10" Type="http://schemas.openxmlformats.org/officeDocument/2006/relationships/slideLayout" Target="../slideLayouts/slideLayout174.xml"/><Relationship Id="rId31" Type="http://schemas.openxmlformats.org/officeDocument/2006/relationships/slideLayout" Target="../slideLayouts/slideLayout195.xml"/><Relationship Id="rId44" Type="http://schemas.openxmlformats.org/officeDocument/2006/relationships/slideLayout" Target="../slideLayouts/slideLayout208.xml"/><Relationship Id="rId52" Type="http://schemas.openxmlformats.org/officeDocument/2006/relationships/slideLayout" Target="../slideLayouts/slideLayout216.xml"/><Relationship Id="rId60" Type="http://schemas.openxmlformats.org/officeDocument/2006/relationships/slideLayout" Target="../slideLayouts/slideLayout224.xml"/><Relationship Id="rId65" Type="http://schemas.openxmlformats.org/officeDocument/2006/relationships/slideLayout" Target="../slideLayouts/slideLayout229.xml"/><Relationship Id="rId73" Type="http://schemas.openxmlformats.org/officeDocument/2006/relationships/theme" Target="../theme/theme7.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9" Type="http://schemas.openxmlformats.org/officeDocument/2006/relationships/slideLayout" Target="../slideLayouts/slideLayout203.xml"/><Relationship Id="rId34" Type="http://schemas.openxmlformats.org/officeDocument/2006/relationships/slideLayout" Target="../slideLayouts/slideLayout198.xml"/><Relationship Id="rId50" Type="http://schemas.openxmlformats.org/officeDocument/2006/relationships/slideLayout" Target="../slideLayouts/slideLayout214.xml"/><Relationship Id="rId55" Type="http://schemas.openxmlformats.org/officeDocument/2006/relationships/slideLayout" Target="../slideLayouts/slideLayout219.xml"/><Relationship Id="rId7" Type="http://schemas.openxmlformats.org/officeDocument/2006/relationships/slideLayout" Target="../slideLayouts/slideLayout171.xml"/><Relationship Id="rId71" Type="http://schemas.openxmlformats.org/officeDocument/2006/relationships/slideLayout" Target="../slideLayouts/slideLayout2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61" r:id="rId1"/>
    <p:sldLayoutId id="2147484863"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866" r:id="rId12"/>
    <p:sldLayoutId id="2147484865" r:id="rId13"/>
    <p:sldLayoutId id="2147484864" r:id="rId14"/>
    <p:sldLayoutId id="2147484249" r:id="rId15"/>
    <p:sldLayoutId id="2147484640" r:id="rId16"/>
    <p:sldLayoutId id="2147484582" r:id="rId17"/>
    <p:sldLayoutId id="2147484641" r:id="rId18"/>
    <p:sldLayoutId id="2147484584" r:id="rId19"/>
    <p:sldLayoutId id="2147484859" r:id="rId20"/>
    <p:sldLayoutId id="2147484256" r:id="rId21"/>
    <p:sldLayoutId id="2147484257" r:id="rId22"/>
    <p:sldLayoutId id="2147484585" r:id="rId23"/>
    <p:sldLayoutId id="2147484299" r:id="rId24"/>
    <p:sldLayoutId id="2147484263" r:id="rId25"/>
    <p:sldLayoutId id="2147484742" r:id="rId26"/>
    <p:sldLayoutId id="2147484858"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860" r:id="rId24"/>
    <p:sldLayoutId id="214748486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8767987"/>
      </p:ext>
    </p:extLst>
  </p:cSld>
  <p:clrMap bg1="lt1" tx1="dk1" bg2="lt2" tx2="dk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 id="2147484768" r:id="rId19"/>
    <p:sldLayoutId id="2147484769" r:id="rId20"/>
    <p:sldLayoutId id="2147484770" r:id="rId21"/>
    <p:sldLayoutId id="2147484771" r:id="rId22"/>
    <p:sldLayoutId id="2147484772" r:id="rId23"/>
    <p:sldLayoutId id="2147484773" r:id="rId24"/>
    <p:sldLayoutId id="2147484774" r:id="rId25"/>
    <p:sldLayoutId id="2147484775" r:id="rId26"/>
    <p:sldLayoutId id="2147484776" r:id="rId27"/>
    <p:sldLayoutId id="2147484777" r:id="rId28"/>
    <p:sldLayoutId id="2147484778" r:id="rId29"/>
    <p:sldLayoutId id="2147484779" r:id="rId3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028957643"/>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 id="2147484792" r:id="rId12"/>
    <p:sldLayoutId id="2147484793" r:id="rId13"/>
    <p:sldLayoutId id="2147484794" r:id="rId14"/>
    <p:sldLayoutId id="2147484795" r:id="rId15"/>
    <p:sldLayoutId id="2147484796" r:id="rId16"/>
    <p:sldLayoutId id="2147484797" r:id="rId17"/>
    <p:sldLayoutId id="2147484798" r:id="rId18"/>
    <p:sldLayoutId id="2147484799" r:id="rId19"/>
    <p:sldLayoutId id="2147484800" r:id="rId20"/>
    <p:sldLayoutId id="2147484801" r:id="rId21"/>
    <p:sldLayoutId id="2147484802" r:id="rId22"/>
    <p:sldLayoutId id="2147484803" r:id="rId23"/>
    <p:sldLayoutId id="2147484804" r:id="rId24"/>
    <p:sldLayoutId id="2147484805" r:id="rId25"/>
    <p:sldLayoutId id="2147484806" r:id="rId26"/>
    <p:sldLayoutId id="2147484807" r:id="rId27"/>
    <p:sldLayoutId id="2147484808" r:id="rId28"/>
    <p:sldLayoutId id="2147484809" r:id="rId29"/>
    <p:sldLayoutId id="2147484810" r:id="rId30"/>
    <p:sldLayoutId id="2147484811" r:id="rId31"/>
    <p:sldLayoutId id="2147484812"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13" name="Group 12">
            <a:extLst>
              <a:ext uri="{FF2B5EF4-FFF2-40B4-BE49-F238E27FC236}">
                <a16:creationId xmlns:a16="http://schemas.microsoft.com/office/drawing/2014/main" id="{E44624BD-1B5A-49BF-A660-FB967C992154}"/>
              </a:ext>
            </a:extLst>
          </p:cNvPr>
          <p:cNvGrpSpPr/>
          <p:nvPr userDrawn="1"/>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3993004178"/>
      </p:ext>
    </p:extLst>
  </p:cSld>
  <p:clrMap bg1="lt1" tx1="dk1" bg2="lt2" tx2="dk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 id="2147484831" r:id="rId18"/>
    <p:sldLayoutId id="2147484832" r:id="rId19"/>
    <p:sldLayoutId id="2147484833" r:id="rId20"/>
    <p:sldLayoutId id="2147484834" r:id="rId21"/>
    <p:sldLayoutId id="2147484835" r:id="rId22"/>
    <p:sldLayoutId id="2147484836" r:id="rId23"/>
    <p:sldLayoutId id="2147484837" r:id="rId24"/>
    <p:sldLayoutId id="2147484838" r:id="rId25"/>
    <p:sldLayoutId id="2147484839" r:id="rId26"/>
    <p:sldLayoutId id="2147484840" r:id="rId27"/>
    <p:sldLayoutId id="2147484841" r:id="rId28"/>
    <p:sldLayoutId id="2147484842" r:id="rId29"/>
    <p:sldLayoutId id="2147484843" r:id="rId30"/>
    <p:sldLayoutId id="2147484844" r:id="rId31"/>
    <p:sldLayoutId id="2147484845" r:id="rId32"/>
    <p:sldLayoutId id="2147484846" r:id="rId33"/>
    <p:sldLayoutId id="2147484847" r:id="rId34"/>
    <p:sldLayoutId id="2147484848" r:id="rId35"/>
    <p:sldLayoutId id="2147484849" r:id="rId36"/>
    <p:sldLayoutId id="2147484850" r:id="rId37"/>
    <p:sldLayoutId id="2147484851" r:id="rId38"/>
    <p:sldLayoutId id="2147484852" r:id="rId39"/>
    <p:sldLayoutId id="2147484853" r:id="rId40"/>
    <p:sldLayoutId id="2147484854" r:id="rId41"/>
    <p:sldLayoutId id="2147484855" r:id="rId42"/>
    <p:sldLayoutId id="2147484856" r:id="rId43"/>
    <p:sldLayoutId id="2147484857" r:id="rId44"/>
    <p:sldLayoutId id="2147484868" r:id="rId4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ai900-module-02" TargetMode="External"/><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132.emf"/></Relationships>
</file>

<file path=ppt/slides/_rels/slide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134.svg"/></Relationships>
</file>

<file path=ppt/slides/_rels/slide13.xml.rels><?xml version="1.0" encoding="UTF-8" standalone="yes"?>
<Relationships xmlns="http://schemas.openxmlformats.org/package/2006/relationships"><Relationship Id="rId3" Type="http://schemas.openxmlformats.org/officeDocument/2006/relationships/hyperlink" Target="https://aka.ms/intro-visual-ml-ptb" TargetMode="External"/><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136.svg"/><Relationship Id="rId4" Type="http://schemas.openxmlformats.org/officeDocument/2006/relationships/image" Target="../media/image1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xml"/><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xml"/><Relationship Id="rId1" Type="http://schemas.openxmlformats.org/officeDocument/2006/relationships/slideLayout" Target="../slideLayouts/slideLayout139.xml"/></Relationships>
</file>

<file path=ppt/slides/_rels/slide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60.svg"/><Relationship Id="rId26" Type="http://schemas.openxmlformats.org/officeDocument/2006/relationships/image" Target="../media/image68.svg"/><Relationship Id="rId21" Type="http://schemas.openxmlformats.org/officeDocument/2006/relationships/image" Target="../media/image63.png"/><Relationship Id="rId34" Type="http://schemas.openxmlformats.org/officeDocument/2006/relationships/image" Target="../media/image76.sv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38" Type="http://schemas.openxmlformats.org/officeDocument/2006/relationships/image" Target="../media/image80.svg"/><Relationship Id="rId2" Type="http://schemas.openxmlformats.org/officeDocument/2006/relationships/notesSlide" Target="../notesSlides/notesSlide5.xml"/><Relationship Id="rId16" Type="http://schemas.openxmlformats.org/officeDocument/2006/relationships/image" Target="../media/image58.svg"/><Relationship Id="rId20" Type="http://schemas.openxmlformats.org/officeDocument/2006/relationships/image" Target="../media/image62.svg"/><Relationship Id="rId29"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48.svg"/><Relationship Id="rId11" Type="http://schemas.openxmlformats.org/officeDocument/2006/relationships/image" Target="../media/image53.png"/><Relationship Id="rId24" Type="http://schemas.openxmlformats.org/officeDocument/2006/relationships/image" Target="../media/image66.svg"/><Relationship Id="rId32" Type="http://schemas.openxmlformats.org/officeDocument/2006/relationships/image" Target="../media/image74.svg"/><Relationship Id="rId37" Type="http://schemas.openxmlformats.org/officeDocument/2006/relationships/image" Target="../media/image79.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svg"/><Relationship Id="rId36" Type="http://schemas.openxmlformats.org/officeDocument/2006/relationships/image" Target="../media/image78.svg"/><Relationship Id="rId10" Type="http://schemas.openxmlformats.org/officeDocument/2006/relationships/image" Target="../media/image52.sv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 Id="rId22" Type="http://schemas.openxmlformats.org/officeDocument/2006/relationships/image" Target="../media/image64.svg"/><Relationship Id="rId27" Type="http://schemas.openxmlformats.org/officeDocument/2006/relationships/image" Target="../media/image69.png"/><Relationship Id="rId30" Type="http://schemas.openxmlformats.org/officeDocument/2006/relationships/image" Target="../media/image72.svg"/><Relationship Id="rId35" Type="http://schemas.openxmlformats.org/officeDocument/2006/relationships/image" Target="../media/image77.png"/><Relationship Id="rId8" Type="http://schemas.openxmlformats.org/officeDocument/2006/relationships/image" Target="../media/image50.svg"/><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image" Target="../media/image96.svg"/><Relationship Id="rId26" Type="http://schemas.openxmlformats.org/officeDocument/2006/relationships/image" Target="../media/image104.sv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notesSlide" Target="../notesSlides/notesSlide6.xml"/><Relationship Id="rId16" Type="http://schemas.openxmlformats.org/officeDocument/2006/relationships/image" Target="../media/image94.svg"/><Relationship Id="rId20" Type="http://schemas.openxmlformats.org/officeDocument/2006/relationships/image" Target="../media/image98.svg"/><Relationship Id="rId1" Type="http://schemas.openxmlformats.org/officeDocument/2006/relationships/slideLayout" Target="../slideLayouts/slideLayout6.xml"/><Relationship Id="rId6" Type="http://schemas.openxmlformats.org/officeDocument/2006/relationships/image" Target="../media/image84.svg"/><Relationship Id="rId11" Type="http://schemas.openxmlformats.org/officeDocument/2006/relationships/image" Target="../media/image89.png"/><Relationship Id="rId24" Type="http://schemas.openxmlformats.org/officeDocument/2006/relationships/image" Target="../media/image102.sv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10" Type="http://schemas.openxmlformats.org/officeDocument/2006/relationships/image" Target="../media/image88.svg"/><Relationship Id="rId19" Type="http://schemas.openxmlformats.org/officeDocument/2006/relationships/image" Target="../media/image97.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svg"/></Relationships>
</file>

<file path=ppt/slides/_rels/slide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8.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18" Type="http://schemas.openxmlformats.org/officeDocument/2006/relationships/image" Target="../media/image120.sv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17" Type="http://schemas.openxmlformats.org/officeDocument/2006/relationships/image" Target="../media/image119.png"/><Relationship Id="rId2" Type="http://schemas.openxmlformats.org/officeDocument/2006/relationships/notesSlide" Target="../notesSlides/notesSlide8.xml"/><Relationship Id="rId16" Type="http://schemas.openxmlformats.org/officeDocument/2006/relationships/image" Target="../media/image118.svg"/><Relationship Id="rId20" Type="http://schemas.openxmlformats.org/officeDocument/2006/relationships/image" Target="../media/image122.svg"/><Relationship Id="rId1" Type="http://schemas.openxmlformats.org/officeDocument/2006/relationships/slideLayout" Target="../slideLayouts/slideLayout164.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svg"/><Relationship Id="rId19" Type="http://schemas.openxmlformats.org/officeDocument/2006/relationships/image" Target="../media/image121.png"/><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svg"/></Relationships>
</file>

<file path=ppt/slides/_rels/slide9.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6.sv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0" y="2099733"/>
            <a:ext cx="5667319" cy="3042422"/>
          </a:xfrm>
        </p:spPr>
        <p:txBody>
          <a:bodyPr/>
          <a:lstStyle/>
          <a:p>
            <a:r>
              <a:rPr lang="pt-BR" dirty="0">
                <a:solidFill>
                  <a:schemeClr val="tx1"/>
                </a:solidFill>
              </a:rPr>
              <a:t>Módulo 2:</a:t>
            </a:r>
            <a:br>
              <a:rPr lang="pt-BR" dirty="0">
                <a:solidFill>
                  <a:schemeClr val="tx1"/>
                </a:solidFill>
              </a:rPr>
            </a:br>
            <a:r>
              <a:rPr lang="pt-BR" sz="4400" dirty="0">
                <a:solidFill>
                  <a:schemeClr val="bg1">
                    <a:lumMod val="50000"/>
                  </a:schemeClr>
                </a:solidFill>
              </a:rPr>
              <a:t>Explorar os conceitos básicos de Machine Learning</a:t>
            </a:r>
          </a:p>
        </p:txBody>
      </p:sp>
    </p:spTree>
    <p:extLst>
      <p:ext uri="{BB962C8B-B14F-4D97-AF65-F5344CB8AC3E}">
        <p14:creationId xmlns:p14="http://schemas.microsoft.com/office/powerpoint/2010/main" val="7709643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5468E-D63C-4C68-A572-C1D115961198}"/>
              </a:ext>
            </a:extLst>
          </p:cNvPr>
          <p:cNvSpPr>
            <a:spLocks noGrp="1"/>
          </p:cNvSpPr>
          <p:nvPr>
            <p:ph type="title"/>
          </p:nvPr>
        </p:nvSpPr>
        <p:spPr/>
        <p:txBody>
          <a:bodyPr/>
          <a:lstStyle/>
          <a:p>
            <a:r>
              <a:rPr lang="pt-BR"/>
              <a:t>Designer do Azure Machine Learning</a:t>
            </a:r>
          </a:p>
        </p:txBody>
      </p:sp>
      <p:sp>
        <p:nvSpPr>
          <p:cNvPr id="3" name="Text Placeholder 2">
            <a:extLst>
              <a:ext uri="{FF2B5EF4-FFF2-40B4-BE49-F238E27FC236}">
                <a16:creationId xmlns:a16="http://schemas.microsoft.com/office/drawing/2014/main" id="{24B55D9C-6178-47D3-B91A-DB30B35CD2C2}"/>
              </a:ext>
            </a:extLst>
          </p:cNvPr>
          <p:cNvSpPr>
            <a:spLocks noGrp="1"/>
          </p:cNvSpPr>
          <p:nvPr>
            <p:ph type="body" sz="quarter" idx="10"/>
          </p:nvPr>
        </p:nvSpPr>
        <p:spPr>
          <a:xfrm>
            <a:off x="584200" y="1435497"/>
            <a:ext cx="11018520" cy="430887"/>
          </a:xfrm>
        </p:spPr>
        <p:txBody>
          <a:bodyPr/>
          <a:lstStyle/>
          <a:p>
            <a:pPr marL="0" indent="0">
              <a:buNone/>
            </a:pPr>
            <a:r>
              <a:rPr lang="pt-BR"/>
              <a:t>Ferramenta visual para criação de um </a:t>
            </a:r>
            <a:r>
              <a:rPr lang="pt-BR" i="1"/>
              <a:t>pipeline</a:t>
            </a:r>
            <a:r>
              <a:rPr lang="pt-BR"/>
              <a:t> de machine learning</a:t>
            </a:r>
          </a:p>
        </p:txBody>
      </p:sp>
      <p:sp>
        <p:nvSpPr>
          <p:cNvPr id="4" name="TextBox 3">
            <a:extLst>
              <a:ext uri="{FF2B5EF4-FFF2-40B4-BE49-F238E27FC236}">
                <a16:creationId xmlns:a16="http://schemas.microsoft.com/office/drawing/2014/main" id="{E00D355F-648D-46BF-9FD4-8B1FA78BA47F}"/>
              </a:ext>
            </a:extLst>
          </p:cNvPr>
          <p:cNvSpPr txBox="1"/>
          <p:nvPr/>
        </p:nvSpPr>
        <p:spPr>
          <a:xfrm>
            <a:off x="584200" y="2904978"/>
            <a:ext cx="4586068" cy="2585323"/>
          </a:xfrm>
          <a:prstGeom prst="rect">
            <a:avLst/>
          </a:prstGeom>
          <a:noFill/>
        </p:spPr>
        <p:txBody>
          <a:bodyPr wrap="square" lIns="0" tIns="0" rIns="0" bIns="0" rtlCol="0">
            <a:spAutoFit/>
          </a:bodyPr>
          <a:lstStyle/>
          <a:p>
            <a:pPr marL="457200" indent="-457200" algn="l">
              <a:buAutoNum type="arabicPeriod"/>
            </a:pPr>
            <a:r>
              <a:rPr lang="pt-BR" sz="2400">
                <a:gradFill>
                  <a:gsLst>
                    <a:gs pos="2917">
                      <a:schemeClr val="tx1"/>
                    </a:gs>
                    <a:gs pos="30000">
                      <a:schemeClr val="tx1"/>
                    </a:gs>
                  </a:gsLst>
                  <a:lin ang="5400000" scaled="0"/>
                </a:gradFill>
              </a:rPr>
              <a:t>Use um </a:t>
            </a:r>
            <a:r>
              <a:rPr lang="pt-BR" sz="2400" i="1">
                <a:gradFill>
                  <a:gsLst>
                    <a:gs pos="2917">
                      <a:schemeClr val="tx1"/>
                    </a:gs>
                    <a:gs pos="30000">
                      <a:schemeClr val="tx1"/>
                    </a:gs>
                  </a:gsLst>
                  <a:lin ang="5400000" scaled="0"/>
                </a:gradFill>
              </a:rPr>
              <a:t>pipeline</a:t>
            </a:r>
            <a:r>
              <a:rPr lang="pt-BR" sz="2400">
                <a:gradFill>
                  <a:gsLst>
                    <a:gs pos="2917">
                      <a:schemeClr val="tx1"/>
                    </a:gs>
                    <a:gs pos="30000">
                      <a:schemeClr val="tx1"/>
                    </a:gs>
                  </a:gsLst>
                  <a:lin ang="5400000" scaled="0"/>
                </a:gradFill>
              </a:rPr>
              <a:t> de </a:t>
            </a:r>
            <a:r>
              <a:rPr lang="pt-BR" sz="2400" i="1">
                <a:gradFill>
                  <a:gsLst>
                    <a:gs pos="2917">
                      <a:schemeClr val="tx1"/>
                    </a:gs>
                    <a:gs pos="30000">
                      <a:schemeClr val="tx1"/>
                    </a:gs>
                  </a:gsLst>
                  <a:lin ang="5400000" scaled="0"/>
                </a:gradFill>
              </a:rPr>
              <a:t>treinamento</a:t>
            </a:r>
            <a:r>
              <a:rPr lang="pt-BR" sz="2400">
                <a:gradFill>
                  <a:gsLst>
                    <a:gs pos="2917">
                      <a:schemeClr val="tx1"/>
                    </a:gs>
                    <a:gs pos="30000">
                      <a:schemeClr val="tx1"/>
                    </a:gs>
                  </a:gsLst>
                  <a:lin ang="5400000" scaled="0"/>
                </a:gradFill>
              </a:rPr>
              <a:t> para treinar e avaliar um modelo</a:t>
            </a:r>
          </a:p>
          <a:p>
            <a:pPr marL="457200" indent="-457200" algn="l">
              <a:buAutoNum type="arabicPeriod"/>
            </a:pPr>
            <a:r>
              <a:rPr lang="pt-BR" sz="2400">
                <a:gradFill>
                  <a:gsLst>
                    <a:gs pos="2917">
                      <a:schemeClr val="tx1"/>
                    </a:gs>
                    <a:gs pos="30000">
                      <a:schemeClr val="tx1"/>
                    </a:gs>
                  </a:gsLst>
                  <a:lin ang="5400000" scaled="0"/>
                </a:gradFill>
              </a:rPr>
              <a:t>Crie um </a:t>
            </a:r>
            <a:r>
              <a:rPr lang="pt-BR" sz="2400" i="1">
                <a:gradFill>
                  <a:gsLst>
                    <a:gs pos="2917">
                      <a:schemeClr val="tx1"/>
                    </a:gs>
                    <a:gs pos="30000">
                      <a:schemeClr val="tx1"/>
                    </a:gs>
                  </a:gsLst>
                  <a:lin ang="5400000" scaled="0"/>
                </a:gradFill>
              </a:rPr>
              <a:t>pipeline de inferência</a:t>
            </a:r>
            <a:r>
              <a:rPr lang="pt-BR" sz="2400">
                <a:gradFill>
                  <a:gsLst>
                    <a:gs pos="2917">
                      <a:schemeClr val="tx1"/>
                    </a:gs>
                    <a:gs pos="30000">
                      <a:schemeClr val="tx1"/>
                    </a:gs>
                  </a:gsLst>
                  <a:lin ang="5400000" scaled="0"/>
                </a:gradFill>
              </a:rPr>
              <a:t> para prever etiquetas a partir dos dados novos</a:t>
            </a:r>
          </a:p>
          <a:p>
            <a:pPr marL="457200" indent="-457200" algn="l">
              <a:buAutoNum type="arabicPeriod"/>
            </a:pPr>
            <a:r>
              <a:rPr lang="pt-BR" sz="2400">
                <a:gradFill>
                  <a:gsLst>
                    <a:gs pos="2917">
                      <a:schemeClr val="tx1"/>
                    </a:gs>
                    <a:gs pos="30000">
                      <a:schemeClr val="tx1"/>
                    </a:gs>
                  </a:gsLst>
                  <a:lin ang="5400000" scaled="0"/>
                </a:gradFill>
              </a:rPr>
              <a:t>Implante o pipeline de inferência como </a:t>
            </a:r>
            <a:r>
              <a:rPr lang="pt-BR" sz="2400" i="1">
                <a:gradFill>
                  <a:gsLst>
                    <a:gs pos="2917">
                      <a:schemeClr val="tx1"/>
                    </a:gs>
                    <a:gs pos="30000">
                      <a:schemeClr val="tx1"/>
                    </a:gs>
                  </a:gsLst>
                  <a:lin ang="5400000" scaled="0"/>
                </a:gradFill>
              </a:rPr>
              <a:t>serviço</a:t>
            </a:r>
            <a:r>
              <a:rPr lang="pt-BR" sz="2400">
                <a:gradFill>
                  <a:gsLst>
                    <a:gs pos="2917">
                      <a:schemeClr val="tx1"/>
                    </a:gs>
                    <a:gs pos="30000">
                      <a:schemeClr val="tx1"/>
                    </a:gs>
                  </a:gsLst>
                  <a:lin ang="5400000" scaled="0"/>
                </a:gradFill>
              </a:rPr>
              <a:t> para uso nos aplicativos</a:t>
            </a:r>
          </a:p>
          <a:p>
            <a:pPr marL="457200" indent="-457200" algn="l">
              <a:buAutoNum type="arabicPeriod"/>
            </a:pPr>
            <a:endParaRPr lang="en-US" sz="2400" dirty="0" err="1">
              <a:gradFill>
                <a:gsLst>
                  <a:gs pos="2917">
                    <a:schemeClr val="tx1"/>
                  </a:gs>
                  <a:gs pos="30000">
                    <a:schemeClr val="tx1"/>
                  </a:gs>
                </a:gsLst>
                <a:lin ang="5400000" scaled="0"/>
              </a:gradFill>
            </a:endParaRPr>
          </a:p>
        </p:txBody>
      </p:sp>
      <p:pic>
        <p:nvPicPr>
          <p:cNvPr id="7" name="Picture 6" descr="Graphical user interface, text&#10;&#10;Description automatically generated">
            <a:extLst>
              <a:ext uri="{FF2B5EF4-FFF2-40B4-BE49-F238E27FC236}">
                <a16:creationId xmlns:a16="http://schemas.microsoft.com/office/drawing/2014/main" id="{4E48F0B4-7597-4DC0-AF53-C868F2E050A7}"/>
              </a:ext>
            </a:extLst>
          </p:cNvPr>
          <p:cNvPicPr>
            <a:picLocks noChangeAspect="1"/>
          </p:cNvPicPr>
          <p:nvPr/>
        </p:nvPicPr>
        <p:blipFill>
          <a:blip r:embed="rId3"/>
          <a:stretch>
            <a:fillRect/>
          </a:stretch>
        </p:blipFill>
        <p:spPr>
          <a:xfrm>
            <a:off x="5574315" y="1999384"/>
            <a:ext cx="6047671" cy="4529227"/>
          </a:xfrm>
          <a:prstGeom prst="rect">
            <a:avLst/>
          </a:prstGeom>
        </p:spPr>
      </p:pic>
    </p:spTree>
    <p:extLst>
      <p:ext uri="{BB962C8B-B14F-4D97-AF65-F5344CB8AC3E}">
        <p14:creationId xmlns:p14="http://schemas.microsoft.com/office/powerpoint/2010/main" val="16230655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3" y="457200"/>
            <a:ext cx="11018520" cy="492443"/>
          </a:xfrm>
        </p:spPr>
        <p:txBody>
          <a:bodyPr/>
          <a:lstStyle/>
          <a:p>
            <a:r>
              <a:rPr lang="pt-BR" sz="3200"/>
              <a:t>Laboratório: </a:t>
            </a:r>
            <a:r>
              <a:rPr lang="pt-BR" sz="3200">
                <a:solidFill>
                  <a:schemeClr val="accent2"/>
                </a:solidFill>
              </a:rPr>
              <a:t>Explorar o Machine Learning Automatizado</a:t>
            </a:r>
          </a:p>
        </p:txBody>
      </p:sp>
      <p:sp>
        <p:nvSpPr>
          <p:cNvPr id="4" name="Text Placeholder 3">
            <a:extLst>
              <a:ext uri="{FF2B5EF4-FFF2-40B4-BE49-F238E27FC236}">
                <a16:creationId xmlns:a16="http://schemas.microsoft.com/office/drawing/2014/main" id="{7A53DAE2-E571-4E6F-AE96-3A841D42CF4E}"/>
              </a:ext>
            </a:extLst>
          </p:cNvPr>
          <p:cNvSpPr txBox="1">
            <a:spLocks/>
          </p:cNvSpPr>
          <p:nvPr/>
        </p:nvSpPr>
        <p:spPr>
          <a:xfrm>
            <a:off x="1139687" y="3123727"/>
            <a:ext cx="10243929" cy="2170516"/>
          </a:xfrm>
          <a:prstGeom prst="rect">
            <a:avLst/>
          </a:prstGeom>
          <a:ln w="28575">
            <a:solidFill>
              <a:srgbClr val="0078D4"/>
            </a:solidFill>
          </a:ln>
        </p:spPr>
        <p:txBody>
          <a:bodyPr lIns="91440" tIns="45720" rIns="91440" bIns="45720"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defTabSz="914400">
              <a:buAutoNum type="arabicPeriod"/>
              <a:defRPr/>
            </a:pPr>
            <a:r>
              <a:rPr lang="pt-BR" sz="2400">
                <a:latin typeface="+mn-lt"/>
                <a:cs typeface="Segoe UI"/>
              </a:rPr>
              <a:t>Inicie a máquina virtual para este laboratório</a:t>
            </a:r>
          </a:p>
          <a:p>
            <a:pPr marL="457200" lvl="2" defTabSz="914400">
              <a:defRPr/>
            </a:pPr>
            <a:r>
              <a:rPr lang="pt-BR">
                <a:latin typeface="+mn-lt"/>
                <a:cs typeface="Segoe UI"/>
              </a:rPr>
              <a:t>ou acesse a página de exercícios em </a:t>
            </a:r>
            <a:r>
              <a:rPr lang="pt-BR">
                <a:latin typeface="Segoe UI"/>
                <a:ea typeface="+mj-lt"/>
                <a:cs typeface="+mj-lt"/>
                <a:hlinkClick r:id="rId3"/>
              </a:rPr>
              <a:t>https://aka.ms/ai900-module-02</a:t>
            </a:r>
            <a:r>
              <a:rPr lang="pt-BR">
                <a:latin typeface="Segoe UI"/>
                <a:cs typeface="Segoe UI Semibold"/>
              </a:rPr>
              <a:t> </a:t>
            </a:r>
            <a:r>
              <a:rPr lang="pt-BR">
                <a:latin typeface="+mn-lt"/>
                <a:cs typeface="Segoe UI"/>
              </a:rPr>
              <a:t>  </a:t>
            </a:r>
          </a:p>
          <a:p>
            <a:pPr marL="457200" indent="-457200" defTabSz="914400">
              <a:buAutoNum type="arabicPeriod"/>
              <a:defRPr/>
            </a:pPr>
            <a:r>
              <a:rPr lang="pt-BR" sz="2400">
                <a:latin typeface="+mn-lt"/>
                <a:cs typeface="Segoe UI"/>
              </a:rPr>
              <a:t>Siga as instruções para concluir o exercício no Microsoft Learn</a:t>
            </a:r>
          </a:p>
          <a:p>
            <a:pPr marL="457200" lvl="2" defTabSz="914400">
              <a:defRPr/>
            </a:pPr>
            <a:r>
              <a:rPr lang="pt-BR">
                <a:latin typeface="+mn-lt"/>
                <a:cs typeface="Segoe UI"/>
              </a:rPr>
              <a:t>Use a assinatura do Azure fornecida para este laboratório</a:t>
            </a:r>
          </a:p>
        </p:txBody>
      </p:sp>
      <p:grpSp>
        <p:nvGrpSpPr>
          <p:cNvPr id="5" name="Group 4" descr="Ícone de três pontos e formas em V apontando para fora nos lados esquerdo e direito">
            <a:extLst>
              <a:ext uri="{FF2B5EF4-FFF2-40B4-BE49-F238E27FC236}">
                <a16:creationId xmlns:a16="http://schemas.microsoft.com/office/drawing/2014/main" id="{283351B3-8329-47CA-B64F-2FE520FF18AF}"/>
              </a:ext>
            </a:extLst>
          </p:cNvPr>
          <p:cNvGrpSpPr/>
          <p:nvPr/>
        </p:nvGrpSpPr>
        <p:grpSpPr>
          <a:xfrm>
            <a:off x="10616413" y="4592011"/>
            <a:ext cx="702132" cy="702232"/>
            <a:chOff x="3088645" y="5729498"/>
            <a:chExt cx="648328" cy="648420"/>
          </a:xfrm>
        </p:grpSpPr>
        <p:grpSp>
          <p:nvGrpSpPr>
            <p:cNvPr id="6" name="Group 5">
              <a:extLst>
                <a:ext uri="{FF2B5EF4-FFF2-40B4-BE49-F238E27FC236}">
                  <a16:creationId xmlns:a16="http://schemas.microsoft.com/office/drawing/2014/main" id="{9133A064-9C81-4014-9FC1-F84DA988F72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8" name="Freeform 5">
                <a:extLst>
                  <a:ext uri="{FF2B5EF4-FFF2-40B4-BE49-F238E27FC236}">
                    <a16:creationId xmlns:a16="http://schemas.microsoft.com/office/drawing/2014/main" id="{E7806C2A-B6AA-4762-93F5-94E33236CDB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D9D6A5BF-92F4-4FCE-83F6-27F8BEA23645}"/>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 name="Picture 6" descr="Ícone de três pontos e formas em V apontando para fora nos lados esquerdo e direito">
              <a:extLst>
                <a:ext uri="{FF2B5EF4-FFF2-40B4-BE49-F238E27FC236}">
                  <a16:creationId xmlns:a16="http://schemas.microsoft.com/office/drawing/2014/main" id="{469FF4FB-E920-4A57-AC3D-31B608DFD0D0}"/>
                </a:ext>
              </a:extLst>
            </p:cNvPr>
            <p:cNvPicPr>
              <a:picLocks noChangeAspect="1"/>
            </p:cNvPicPr>
            <p:nvPr/>
          </p:nvPicPr>
          <p:blipFill>
            <a:blip r:embed="rId4"/>
            <a:stretch>
              <a:fillRect/>
            </a:stretch>
          </p:blipFill>
          <p:spPr>
            <a:xfrm>
              <a:off x="3184209" y="5952822"/>
              <a:ext cx="457200" cy="201773"/>
            </a:xfrm>
            <a:prstGeom prst="rect">
              <a:avLst/>
            </a:prstGeom>
          </p:spPr>
        </p:pic>
      </p:grpSp>
      <p:sp>
        <p:nvSpPr>
          <p:cNvPr id="10" name="Text Placeholder 1">
            <a:extLst>
              <a:ext uri="{FF2B5EF4-FFF2-40B4-BE49-F238E27FC236}">
                <a16:creationId xmlns:a16="http://schemas.microsoft.com/office/drawing/2014/main" id="{0B6381E0-F82F-4684-BBA5-74E499E3884A}"/>
              </a:ext>
            </a:extLst>
          </p:cNvPr>
          <p:cNvSpPr txBox="1">
            <a:spLocks/>
          </p:cNvSpPr>
          <p:nvPr/>
        </p:nvSpPr>
        <p:spPr>
          <a:xfrm>
            <a:off x="586740" y="1759228"/>
            <a:ext cx="11018520"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pt-BR"/>
              <a:t>Neste laboratório, você vai explorar a funcionalidade de Machine Learning Automatizado do serviço do </a:t>
            </a:r>
            <a:r>
              <a:rPr lang="pt-BR" b="1"/>
              <a:t>Azure Machine Learning</a:t>
            </a:r>
            <a:r>
              <a:rPr lang="pt-BR"/>
              <a:t> para treinar um modelo de machine learning.</a:t>
            </a:r>
          </a:p>
        </p:txBody>
      </p:sp>
    </p:spTree>
    <p:extLst>
      <p:ext uri="{BB962C8B-B14F-4D97-AF65-F5344CB8AC3E}">
        <p14:creationId xmlns:p14="http://schemas.microsoft.com/office/powerpoint/2010/main" val="22513138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pt-BR"/>
              <a:t>Revisão do módulo</a:t>
            </a:r>
          </a:p>
        </p:txBody>
      </p:sp>
      <p:sp>
        <p:nvSpPr>
          <p:cNvPr id="4" name="Text Placeholder 7">
            <a:extLst>
              <a:ext uri="{FF2B5EF4-FFF2-40B4-BE49-F238E27FC236}">
                <a16:creationId xmlns:a16="http://schemas.microsoft.com/office/drawing/2014/main" id="{9675D678-8D9C-404E-AD11-B3AD6027F0FC}"/>
              </a:ext>
            </a:extLst>
          </p:cNvPr>
          <p:cNvSpPr txBox="1">
            <a:spLocks/>
          </p:cNvSpPr>
          <p:nvPr/>
        </p:nvSpPr>
        <p:spPr>
          <a:xfrm>
            <a:off x="1308924" y="1201466"/>
            <a:ext cx="10554536" cy="1359332"/>
          </a:xfrm>
          <a:prstGeom prst="rect">
            <a:avLst/>
          </a:prstGeom>
        </p:spPr>
        <p:txBody>
          <a:bodyPr lIns="91440" tIns="45720" rIns="91440" bIns="45720"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742">
              <a:buSzTx/>
              <a:defRPr/>
            </a:pPr>
            <a:r>
              <a:rPr lang="pt-BR" sz="1600" dirty="0"/>
              <a:t>Você quer treinar um modelo sem rótulos que agrupe recursos semelhantes. Esse é um exemplo de que tipo?</a:t>
            </a:r>
          </a:p>
          <a:p>
            <a:pPr marL="288925" indent="-288925" defTabSz="932742">
              <a:spcBef>
                <a:spcPts val="300"/>
              </a:spcBef>
              <a:spcAft>
                <a:spcPts val="600"/>
              </a:spcAft>
              <a:buSzTx/>
              <a:buFont typeface="Wingdings" panose="05000000000000000000" pitchFamily="2" charset="2"/>
              <a:buChar char="q"/>
              <a:defRPr/>
            </a:pPr>
            <a:r>
              <a:rPr lang="pt-BR" sz="1400" dirty="0">
                <a:ea typeface="+mj-lt"/>
                <a:cs typeface="+mj-lt"/>
              </a:rPr>
              <a:t>Classificação</a:t>
            </a:r>
          </a:p>
          <a:p>
            <a:pPr marL="288925" indent="-288925" defTabSz="932742">
              <a:spcBef>
                <a:spcPts val="300"/>
              </a:spcBef>
              <a:spcAft>
                <a:spcPts val="600"/>
              </a:spcAft>
              <a:buSzTx/>
              <a:buFont typeface="Wingdings" panose="05000000000000000000" pitchFamily="2" charset="2"/>
              <a:buChar char="q"/>
              <a:defRPr/>
            </a:pPr>
            <a:r>
              <a:rPr lang="pt-BR" sz="1400" dirty="0">
                <a:ea typeface="+mj-lt"/>
                <a:cs typeface="+mj-lt"/>
              </a:rPr>
              <a:t>Regressão </a:t>
            </a:r>
          </a:p>
          <a:p>
            <a:pPr marL="288925" indent="-288925" defTabSz="932742">
              <a:spcBef>
                <a:spcPts val="300"/>
              </a:spcBef>
              <a:spcAft>
                <a:spcPts val="600"/>
              </a:spcAft>
              <a:buSzTx/>
              <a:buFont typeface="Wingdings" panose="05000000000000000000" pitchFamily="2" charset="2"/>
              <a:buChar char="q"/>
              <a:defRPr/>
            </a:pPr>
            <a:r>
              <a:rPr lang="pt-BR" sz="1400" dirty="0"/>
              <a:t>clustering</a:t>
            </a:r>
          </a:p>
        </p:txBody>
      </p:sp>
      <p:sp>
        <p:nvSpPr>
          <p:cNvPr id="5" name="Graphic 26" descr="Marca de verificação em fazer backup e restaurar bancos de dados">
            <a:extLst>
              <a:ext uri="{FF2B5EF4-FFF2-40B4-BE49-F238E27FC236}">
                <a16:creationId xmlns:a16="http://schemas.microsoft.com/office/drawing/2014/main" id="{55FD6304-2F37-4FEC-8FB1-C9BC50E98F54}"/>
              </a:ext>
            </a:extLst>
          </p:cNvPr>
          <p:cNvSpPr/>
          <p:nvPr/>
        </p:nvSpPr>
        <p:spPr>
          <a:xfrm>
            <a:off x="1423636" y="220114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rgbClr val="0078D4"/>
            </a:solidFill>
            <a:prstDash val="solid"/>
            <a:miter/>
          </a:ln>
        </p:spPr>
        <p:txBody>
          <a:bodyPr rtlCol="0" anchor="ctr"/>
          <a:lstStyle/>
          <a:p>
            <a:endParaRPr lang="en-US"/>
          </a:p>
        </p:txBody>
      </p:sp>
      <p:cxnSp>
        <p:nvCxnSpPr>
          <p:cNvPr id="6" name="Straight Connector 5">
            <a:extLst>
              <a:ext uri="{FF2B5EF4-FFF2-40B4-BE49-F238E27FC236}">
                <a16:creationId xmlns:a16="http://schemas.microsoft.com/office/drawing/2014/main" id="{BD272431-34E9-43E7-9024-F449E9440CBA}"/>
              </a:ext>
              <a:ext uri="{C183D7F6-B498-43B3-948B-1728B52AA6E4}">
                <adec:decorative xmlns:adec="http://schemas.microsoft.com/office/drawing/2017/decorative" val="1"/>
              </a:ext>
            </a:extLst>
          </p:cNvPr>
          <p:cNvCxnSpPr>
            <a:cxnSpLocks/>
          </p:cNvCxnSpPr>
          <p:nvPr/>
        </p:nvCxnSpPr>
        <p:spPr>
          <a:xfrm>
            <a:off x="1383345" y="2501279"/>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9">
            <a:extLst>
              <a:ext uri="{FF2B5EF4-FFF2-40B4-BE49-F238E27FC236}">
                <a16:creationId xmlns:a16="http://schemas.microsoft.com/office/drawing/2014/main" id="{C2C59DA6-909C-4010-ADD9-B7AC43CD0A2B}"/>
              </a:ext>
            </a:extLst>
          </p:cNvPr>
          <p:cNvSpPr txBox="1">
            <a:spLocks/>
          </p:cNvSpPr>
          <p:nvPr/>
        </p:nvSpPr>
        <p:spPr>
          <a:xfrm>
            <a:off x="1297581" y="2546598"/>
            <a:ext cx="10617802" cy="1820010"/>
          </a:xfrm>
          <a:prstGeom prst="rect">
            <a:avLst/>
          </a:prstGeom>
        </p:spPr>
        <p:txBody>
          <a:bodyPr lIns="91440" tIns="45720" rIns="91440" bIns="45720"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pt-BR" sz="1600" dirty="0">
                <a:ea typeface="+mj-lt"/>
                <a:cs typeface="+mj-lt"/>
              </a:rPr>
              <a:t>Uma concessionária de automóveis deseja usar os dados históricos de vendas de carros para treinar um modelo de machine learning. O modelo deve prever o preço de um carro seminovo com base na marca, no modelo, no tamanho do motor e na quilometragem. O revendedor deve usar o machine learning automatizado para criar qual tipo de modelo de machine learning?</a:t>
            </a:r>
          </a:p>
          <a:p>
            <a:pPr marL="288925" indent="-288925">
              <a:spcBef>
                <a:spcPts val="300"/>
              </a:spcBef>
              <a:spcAft>
                <a:spcPts val="600"/>
              </a:spcAft>
              <a:buFont typeface="Wingdings" panose="05000000000000000000" pitchFamily="2" charset="2"/>
              <a:buChar char="q"/>
              <a:defRPr/>
            </a:pPr>
            <a:r>
              <a:rPr lang="pt-BR" sz="1400" dirty="0"/>
              <a:t>Classificação</a:t>
            </a:r>
          </a:p>
          <a:p>
            <a:pPr marL="288925" indent="-288925">
              <a:spcBef>
                <a:spcPts val="300"/>
              </a:spcBef>
              <a:spcAft>
                <a:spcPts val="600"/>
              </a:spcAft>
              <a:buFont typeface="Wingdings" panose="05000000000000000000" pitchFamily="2" charset="2"/>
              <a:buChar char="q"/>
              <a:defRPr/>
            </a:pPr>
            <a:r>
              <a:rPr lang="pt-BR" sz="1400" dirty="0">
                <a:cs typeface="Segoe UI Semibold"/>
              </a:rPr>
              <a:t>Regressão  </a:t>
            </a:r>
            <a:endParaRPr lang="pt-BR" sz="1400" dirty="0"/>
          </a:p>
          <a:p>
            <a:pPr marL="288925" indent="-288925">
              <a:spcBef>
                <a:spcPts val="300"/>
              </a:spcBef>
              <a:spcAft>
                <a:spcPts val="600"/>
              </a:spcAft>
              <a:buFont typeface="Wingdings" panose="05000000000000000000" pitchFamily="2" charset="2"/>
              <a:buChar char="q"/>
              <a:defRPr/>
            </a:pPr>
            <a:r>
              <a:rPr lang="pt-BR" sz="1400" dirty="0">
                <a:cs typeface="Segoe UI Semibold"/>
              </a:rPr>
              <a:t>Previsão de série temporal</a:t>
            </a:r>
          </a:p>
        </p:txBody>
      </p:sp>
      <p:sp>
        <p:nvSpPr>
          <p:cNvPr id="8" name="Graphic 26" descr="Marca de verificação em administrador de sistemas">
            <a:extLst>
              <a:ext uri="{FF2B5EF4-FFF2-40B4-BE49-F238E27FC236}">
                <a16:creationId xmlns:a16="http://schemas.microsoft.com/office/drawing/2014/main" id="{22D567B8-6090-4FC5-BA47-7A8393649D2D}"/>
              </a:ext>
            </a:extLst>
          </p:cNvPr>
          <p:cNvSpPr/>
          <p:nvPr/>
        </p:nvSpPr>
        <p:spPr>
          <a:xfrm>
            <a:off x="1401700" y="394563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rgbClr val="4472C4"/>
            </a:solidFill>
            <a:prstDash val="solid"/>
            <a:miter/>
          </a:ln>
        </p:spPr>
        <p:txBody>
          <a:bodyPr rtlCol="0" anchor="ctr"/>
          <a:lstStyle/>
          <a:p>
            <a:endParaRPr lang="en-US"/>
          </a:p>
        </p:txBody>
      </p:sp>
      <p:pic>
        <p:nvPicPr>
          <p:cNvPr id="11" name="Graphic 10" descr="Ponto de interrogação do crachá com preenchimento sólido">
            <a:extLst>
              <a:ext uri="{FF2B5EF4-FFF2-40B4-BE49-F238E27FC236}">
                <a16:creationId xmlns:a16="http://schemas.microsoft.com/office/drawing/2014/main" id="{0BA30EB3-97CE-4081-8D65-1A4974C45F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145" y="1201186"/>
            <a:ext cx="702232" cy="702232"/>
          </a:xfrm>
          <a:prstGeom prst="rect">
            <a:avLst/>
          </a:prstGeom>
        </p:spPr>
      </p:pic>
      <p:pic>
        <p:nvPicPr>
          <p:cNvPr id="12" name="Graphic 11" descr="Ponto de interrogação do crachá com preenchimento sólido">
            <a:extLst>
              <a:ext uri="{FF2B5EF4-FFF2-40B4-BE49-F238E27FC236}">
                <a16:creationId xmlns:a16="http://schemas.microsoft.com/office/drawing/2014/main" id="{5F047AE5-0FF4-4E3A-90A8-BCCFD4126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074" y="2526092"/>
            <a:ext cx="702232" cy="702232"/>
          </a:xfrm>
          <a:prstGeom prst="rect">
            <a:avLst/>
          </a:prstGeom>
        </p:spPr>
      </p:pic>
      <p:cxnSp>
        <p:nvCxnSpPr>
          <p:cNvPr id="13" name="Straight Connector 12">
            <a:extLst>
              <a:ext uri="{FF2B5EF4-FFF2-40B4-BE49-F238E27FC236}">
                <a16:creationId xmlns:a16="http://schemas.microsoft.com/office/drawing/2014/main" id="{F52DDC64-86F9-448D-8714-4B7D4CE95F4B}"/>
              </a:ext>
              <a:ext uri="{C183D7F6-B498-43B3-948B-1728B52AA6E4}">
                <adec:decorative xmlns:adec="http://schemas.microsoft.com/office/drawing/2017/decorative" val="1"/>
              </a:ext>
            </a:extLst>
          </p:cNvPr>
          <p:cNvCxnSpPr>
            <a:cxnSpLocks/>
          </p:cNvCxnSpPr>
          <p:nvPr/>
        </p:nvCxnSpPr>
        <p:spPr>
          <a:xfrm>
            <a:off x="1383345" y="4612469"/>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9">
            <a:extLst>
              <a:ext uri="{FF2B5EF4-FFF2-40B4-BE49-F238E27FC236}">
                <a16:creationId xmlns:a16="http://schemas.microsoft.com/office/drawing/2014/main" id="{CA531125-EDEF-47AA-B911-60F102D6EE13}"/>
              </a:ext>
            </a:extLst>
          </p:cNvPr>
          <p:cNvSpPr txBox="1">
            <a:spLocks/>
          </p:cNvSpPr>
          <p:nvPr/>
        </p:nvSpPr>
        <p:spPr>
          <a:xfrm>
            <a:off x="1414533" y="4849904"/>
            <a:ext cx="10383899" cy="1443714"/>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ts val="1764"/>
              </a:lnSpc>
              <a:defRPr/>
            </a:pPr>
            <a:r>
              <a:rPr lang="pt-BR" sz="1600" dirty="0">
                <a:latin typeface="Segoe UI Semibold"/>
                <a:ea typeface="+mn-lt"/>
                <a:cs typeface="+mn-lt"/>
              </a:rPr>
              <a:t>Um banco deseja usar registros históricos de repagamento de empréstimos para categorizar aplicações de empréstimo como de baixo risco ou alto risco com base em características como o valor do empréstimo, a renda do tomador e o período do empréstimo. Que tipo de modelo de machine learning o banco deve usar?</a:t>
            </a:r>
          </a:p>
          <a:p>
            <a:pPr marL="288925" indent="-288925">
              <a:lnSpc>
                <a:spcPct val="100000"/>
              </a:lnSpc>
              <a:spcBef>
                <a:spcPts val="300"/>
              </a:spcBef>
              <a:spcAft>
                <a:spcPts val="600"/>
              </a:spcAft>
              <a:buFont typeface="Wingdings" panose="05000000000000000000" pitchFamily="2" charset="2"/>
              <a:buChar char="q"/>
              <a:defRPr/>
            </a:pPr>
            <a:r>
              <a:rPr lang="pt-BR" sz="1400" dirty="0">
                <a:solidFill>
                  <a:srgbClr val="000000"/>
                </a:solidFill>
                <a:latin typeface="+mj-lt"/>
                <a:cs typeface="Segoe UI Semibold"/>
              </a:rPr>
              <a:t>Classificação</a:t>
            </a:r>
          </a:p>
          <a:p>
            <a:pPr marL="288925" indent="-288925">
              <a:lnSpc>
                <a:spcPct val="100000"/>
              </a:lnSpc>
              <a:spcBef>
                <a:spcPts val="300"/>
              </a:spcBef>
              <a:spcAft>
                <a:spcPts val="600"/>
              </a:spcAft>
              <a:buChar char="q"/>
              <a:defRPr/>
            </a:pPr>
            <a:r>
              <a:rPr lang="pt-BR" sz="1400" dirty="0">
                <a:solidFill>
                  <a:srgbClr val="000000"/>
                </a:solidFill>
                <a:latin typeface="+mj-lt"/>
              </a:rPr>
              <a:t>Regressão</a:t>
            </a:r>
          </a:p>
          <a:p>
            <a:pPr marL="288925" indent="-288925">
              <a:lnSpc>
                <a:spcPct val="100000"/>
              </a:lnSpc>
              <a:spcBef>
                <a:spcPts val="300"/>
              </a:spcBef>
              <a:spcAft>
                <a:spcPts val="600"/>
              </a:spcAft>
              <a:buFont typeface="Wingdings" panose="05000000000000000000" pitchFamily="2" charset="2"/>
              <a:buChar char="q"/>
              <a:defRPr/>
            </a:pPr>
            <a:r>
              <a:rPr lang="pt-BR" sz="1400" dirty="0">
                <a:solidFill>
                  <a:srgbClr val="000000"/>
                </a:solidFill>
                <a:latin typeface="+mj-lt"/>
                <a:cs typeface="Segoe UI Semibold"/>
              </a:rPr>
              <a:t>clustering</a:t>
            </a:r>
          </a:p>
        </p:txBody>
      </p:sp>
      <p:sp>
        <p:nvSpPr>
          <p:cNvPr id="15" name="Graphic 26" descr="Marca de verificação em administrador de sistemas">
            <a:extLst>
              <a:ext uri="{FF2B5EF4-FFF2-40B4-BE49-F238E27FC236}">
                <a16:creationId xmlns:a16="http://schemas.microsoft.com/office/drawing/2014/main" id="{3F06D7E1-BFF4-4D05-B86A-83E973F67485}"/>
              </a:ext>
            </a:extLst>
          </p:cNvPr>
          <p:cNvSpPr/>
          <p:nvPr/>
        </p:nvSpPr>
        <p:spPr>
          <a:xfrm>
            <a:off x="1420750" y="551417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rgbClr val="00B0E3"/>
          </a:solidFill>
          <a:ln w="31750" cap="flat">
            <a:solidFill>
              <a:srgbClr val="4472C4"/>
            </a:solidFill>
            <a:prstDash val="solid"/>
            <a:miter/>
          </a:ln>
        </p:spPr>
        <p:txBody>
          <a:bodyPr rtlCol="0" anchor="ctr"/>
          <a:lstStyle/>
          <a:p>
            <a:endParaRPr lang="en-US"/>
          </a:p>
        </p:txBody>
      </p:sp>
      <p:pic>
        <p:nvPicPr>
          <p:cNvPr id="16" name="Graphic 15" descr="Ponto de interrogação do crachá com preenchimento sólido">
            <a:extLst>
              <a:ext uri="{FF2B5EF4-FFF2-40B4-BE49-F238E27FC236}">
                <a16:creationId xmlns:a16="http://schemas.microsoft.com/office/drawing/2014/main" id="{9663BBAB-8C60-4BC2-9515-41D4A856F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074" y="4685287"/>
            <a:ext cx="702232" cy="702232"/>
          </a:xfrm>
          <a:prstGeom prst="rect">
            <a:avLst/>
          </a:prstGeom>
        </p:spPr>
      </p:pic>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pt-BR"/>
              <a:t>Referências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974067"/>
            <a:ext cx="9384447" cy="774571"/>
          </a:xfrm>
        </p:spPr>
        <p:txBody>
          <a:bodyPr vert="horz" wrap="square" lIns="0" tIns="0" rIns="0" bIns="0" rtlCol="0" anchor="t">
            <a:spAutoFit/>
          </a:bodyPr>
          <a:lstStyle/>
          <a:p>
            <a:pPr marL="0" indent="0">
              <a:buNone/>
            </a:pPr>
            <a:r>
              <a:rPr lang="pt-BR" dirty="0">
                <a:latin typeface="Segoe UI Semilight"/>
                <a:cs typeface="Segoe UI Semilight"/>
              </a:rPr>
              <a:t>Conheça as ferramentas visuais para aprendizado de máquina</a:t>
            </a:r>
          </a:p>
          <a:p>
            <a:pPr marL="0" indent="0">
              <a:buNone/>
            </a:pPr>
            <a:r>
              <a:rPr lang="pt-BR" sz="1800" dirty="0">
                <a:latin typeface="Segoe UI Semilight"/>
                <a:cs typeface="Segoe UI Semilight"/>
                <a:hlinkClick r:id="rId3"/>
              </a:rPr>
              <a:t>https://aka.ms/intro-visual-ml-ptb</a:t>
            </a:r>
            <a:endParaRPr lang="pt-BR" sz="1800" dirty="0">
              <a:latin typeface="Segoe UI Semilight"/>
              <a:cs typeface="Segoe UI Semilight"/>
            </a:endParaRPr>
          </a:p>
        </p:txBody>
      </p:sp>
      <p:pic>
        <p:nvPicPr>
          <p:cNvPr id="4" name="Graphic 3" descr="Internet">
            <a:extLst>
              <a:ext uri="{FF2B5EF4-FFF2-40B4-BE49-F238E27FC236}">
                <a16:creationId xmlns:a16="http://schemas.microsoft.com/office/drawing/2014/main" id="{D24AE350-9241-4B7D-8786-D1531B509D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43926" y="3743327"/>
            <a:ext cx="3114674" cy="3114674"/>
          </a:xfrm>
          <a:prstGeom prst="rect">
            <a:avLst/>
          </a:prstGeom>
        </p:spPr>
      </p:pic>
    </p:spTree>
    <p:extLst>
      <p:ext uri="{BB962C8B-B14F-4D97-AF65-F5344CB8AC3E}">
        <p14:creationId xmlns:p14="http://schemas.microsoft.com/office/powerpoint/2010/main" val="2532464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idx="4294967295"/>
          </p:nvPr>
        </p:nvSpPr>
        <p:spPr>
          <a:xfrm>
            <a:off x="0" y="-663575"/>
            <a:ext cx="7454900" cy="384175"/>
          </a:xfrm>
        </p:spPr>
        <p:txBody>
          <a:bodyPr/>
          <a:lstStyle/>
          <a:p>
            <a:r>
              <a:rPr lang="pt-BR" sz="2800">
                <a:solidFill>
                  <a:schemeClr val="bg1"/>
                </a:solidFill>
              </a:rPr>
              <a:t>Slide de fechamento</a:t>
            </a:r>
          </a:p>
        </p:txBody>
      </p:sp>
    </p:spTree>
    <p:extLst>
      <p:ext uri="{BB962C8B-B14F-4D97-AF65-F5344CB8AC3E}">
        <p14:creationId xmlns:p14="http://schemas.microsoft.com/office/powerpoint/2010/main" val="18563841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858947"/>
            <a:ext cx="1959432" cy="910151"/>
          </a:xfrm>
        </p:spPr>
        <p:txBody>
          <a:bodyPr tIns="0" rIns="0" bIns="0">
            <a:noAutofit/>
          </a:bodyPr>
          <a:lstStyle/>
          <a:p>
            <a:br>
              <a:rPr lang="pt-BR"/>
            </a:br>
            <a:r>
              <a:rPr lang="pt-BR"/>
              <a:t>Agenda do</a:t>
            </a:r>
            <a:br>
              <a:rPr lang="pt-BR"/>
            </a:br>
            <a:r>
              <a:rPr lang="pt-BR"/>
              <a:t>módulo</a:t>
            </a:r>
            <a:br>
              <a:rPr lang="pt-BR"/>
            </a:br>
            <a:endParaRPr lang="pt-BR"/>
          </a:p>
        </p:txBody>
      </p:sp>
      <p:sp>
        <p:nvSpPr>
          <p:cNvPr id="6" name="Text Placeholder 5"/>
          <p:cNvSpPr>
            <a:spLocks noGrp="1"/>
          </p:cNvSpPr>
          <p:nvPr>
            <p:ph type="body" sz="quarter" idx="11"/>
          </p:nvPr>
        </p:nvSpPr>
        <p:spPr>
          <a:xfrm>
            <a:off x="4078288" y="1913147"/>
            <a:ext cx="7695070" cy="875013"/>
          </a:xfrm>
        </p:spPr>
        <p:txBody>
          <a:bodyPr/>
          <a:lstStyle/>
          <a:p>
            <a:pPr lvl="1"/>
            <a:r>
              <a:rPr lang="pt-BR" sz="2400"/>
              <a:t>Introdução ao aprendizado de máquina</a:t>
            </a:r>
          </a:p>
        </p:txBody>
      </p:sp>
      <p:sp>
        <p:nvSpPr>
          <p:cNvPr id="2" name="Text Placeholder 1"/>
          <p:cNvSpPr>
            <a:spLocks noGrp="1"/>
          </p:cNvSpPr>
          <p:nvPr>
            <p:ph type="body" sz="quarter" idx="15"/>
          </p:nvPr>
        </p:nvSpPr>
        <p:spPr/>
        <p:txBody>
          <a:bodyPr/>
          <a:lstStyle/>
          <a:p>
            <a:pPr lvl="1"/>
            <a:r>
              <a:rPr lang="pt-BR" sz="2400"/>
              <a:t>Azure Machine Learning</a:t>
            </a:r>
          </a:p>
        </p:txBody>
      </p:sp>
      <p:grpSp>
        <p:nvGrpSpPr>
          <p:cNvPr id="15" name="Group 14" descr="Ícone de três arcos concêntricos">
            <a:extLst>
              <a:ext uri="{FF2B5EF4-FFF2-40B4-BE49-F238E27FC236}">
                <a16:creationId xmlns:a16="http://schemas.microsoft.com/office/drawing/2014/main" id="{608CDF18-AECC-4FDF-A8F1-216844CC0AD2}"/>
              </a:ext>
            </a:extLst>
          </p:cNvPr>
          <p:cNvGrpSpPr/>
          <p:nvPr/>
        </p:nvGrpSpPr>
        <p:grpSpPr>
          <a:xfrm>
            <a:off x="3032806" y="1999539"/>
            <a:ext cx="702132" cy="702231"/>
            <a:chOff x="3031669" y="1620003"/>
            <a:chExt cx="702132" cy="702231"/>
          </a:xfrm>
        </p:grpSpPr>
        <p:grpSp>
          <p:nvGrpSpPr>
            <p:cNvPr id="21" name="Group 20">
              <a:extLst>
                <a:ext uri="{FF2B5EF4-FFF2-40B4-BE49-F238E27FC236}">
                  <a16:creationId xmlns:a16="http://schemas.microsoft.com/office/drawing/2014/main" id="{6B02610C-D743-4EC3-ADB6-968702F1329E}"/>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2" name="Freeform 5">
                <a:extLst>
                  <a:ext uri="{FF2B5EF4-FFF2-40B4-BE49-F238E27FC236}">
                    <a16:creationId xmlns:a16="http://schemas.microsoft.com/office/drawing/2014/main" id="{24D747FB-14BE-4011-9D02-705EBB6A663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F5D5C1AD-C8B4-4F2F-8083-999CEE96BA08}"/>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9" name="Picture 38" descr="Ícone de três arcos concêntricos">
              <a:extLst>
                <a:ext uri="{FF2B5EF4-FFF2-40B4-BE49-F238E27FC236}">
                  <a16:creationId xmlns:a16="http://schemas.microsoft.com/office/drawing/2014/main" id="{1BC5CA9F-5934-4A70-A2A3-E3718198A66A}"/>
                </a:ext>
              </a:extLst>
            </p:cNvPr>
            <p:cNvPicPr>
              <a:picLocks noChangeAspect="1"/>
            </p:cNvPicPr>
            <p:nvPr/>
          </p:nvPicPr>
          <p:blipFill>
            <a:blip r:embed="rId3"/>
            <a:stretch>
              <a:fillRect/>
            </a:stretch>
          </p:blipFill>
          <p:spPr>
            <a:xfrm>
              <a:off x="3196572" y="1784956"/>
              <a:ext cx="372325" cy="372325"/>
            </a:xfrm>
            <a:prstGeom prst="rect">
              <a:avLst/>
            </a:prstGeom>
          </p:spPr>
        </p:pic>
      </p:grpSp>
      <p:grpSp>
        <p:nvGrpSpPr>
          <p:cNvPr id="16" name="Group 15" descr="Ícone de três arcos concêntricos">
            <a:extLst>
              <a:ext uri="{FF2B5EF4-FFF2-40B4-BE49-F238E27FC236}">
                <a16:creationId xmlns:a16="http://schemas.microsoft.com/office/drawing/2014/main" id="{F7D2742C-258D-4457-A554-39B2F2764011}"/>
              </a:ext>
            </a:extLst>
          </p:cNvPr>
          <p:cNvGrpSpPr/>
          <p:nvPr/>
        </p:nvGrpSpPr>
        <p:grpSpPr>
          <a:xfrm>
            <a:off x="3032805" y="3077884"/>
            <a:ext cx="702132" cy="702231"/>
            <a:chOff x="3031669" y="1620003"/>
            <a:chExt cx="702132" cy="702231"/>
          </a:xfrm>
        </p:grpSpPr>
        <p:grpSp>
          <p:nvGrpSpPr>
            <p:cNvPr id="18" name="Group 17">
              <a:extLst>
                <a:ext uri="{FF2B5EF4-FFF2-40B4-BE49-F238E27FC236}">
                  <a16:creationId xmlns:a16="http://schemas.microsoft.com/office/drawing/2014/main" id="{C413A325-B81D-4D2F-950A-198CE359AC36}"/>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0" name="Freeform 5">
                <a:extLst>
                  <a:ext uri="{FF2B5EF4-FFF2-40B4-BE49-F238E27FC236}">
                    <a16:creationId xmlns:a16="http://schemas.microsoft.com/office/drawing/2014/main" id="{35869918-01D1-4B9B-A286-0DE83B66B79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6">
                <a:extLst>
                  <a:ext uri="{FF2B5EF4-FFF2-40B4-BE49-F238E27FC236}">
                    <a16:creationId xmlns:a16="http://schemas.microsoft.com/office/drawing/2014/main" id="{33A05620-826A-482E-BF44-D02B94CD800F}"/>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Picture 18" descr="Ícone de três arcos concêntricos">
              <a:extLst>
                <a:ext uri="{FF2B5EF4-FFF2-40B4-BE49-F238E27FC236}">
                  <a16:creationId xmlns:a16="http://schemas.microsoft.com/office/drawing/2014/main" id="{1EE1F0E3-5C92-4994-A22A-15C3A5803535}"/>
                </a:ext>
              </a:extLst>
            </p:cNvPr>
            <p:cNvPicPr>
              <a:picLocks noChangeAspect="1"/>
            </p:cNvPicPr>
            <p:nvPr/>
          </p:nvPicPr>
          <p:blipFill>
            <a:blip r:embed="rId3"/>
            <a:stretch>
              <a:fillRect/>
            </a:stretch>
          </p:blipFill>
          <p:spPr>
            <a:xfrm>
              <a:off x="3196572" y="1784956"/>
              <a:ext cx="372325" cy="372325"/>
            </a:xfrm>
            <a:prstGeom prst="rect">
              <a:avLst/>
            </a:prstGeom>
          </p:spPr>
        </p:pic>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pt-BR"/>
              <a:t>Lição 1: </a:t>
            </a:r>
            <a:r>
              <a:rPr lang="pt-BR" sz="3600"/>
              <a:t>Introdução ao aprendizado de máquina</a:t>
            </a:r>
          </a:p>
        </p:txBody>
      </p:sp>
      <p:pic>
        <p:nvPicPr>
          <p:cNvPr id="2" name="Picture 1" descr="Ícone de três arcos concêntricos">
            <a:extLst>
              <a:ext uri="{FF2B5EF4-FFF2-40B4-BE49-F238E27FC236}">
                <a16:creationId xmlns:a16="http://schemas.microsoft.com/office/drawing/2014/main" id="{8AC2CBA1-CF1D-4600-9B90-30C8B73A53B3}"/>
              </a:ext>
            </a:extLst>
          </p:cNvPr>
          <p:cNvPicPr>
            <a:picLocks noChangeAspect="1"/>
          </p:cNvPicPr>
          <p:nvPr/>
        </p:nvPicPr>
        <p:blipFill>
          <a:blip r:embed="rId3"/>
          <a:stretch>
            <a:fillRect/>
          </a:stretch>
        </p:blipFill>
        <p:spPr>
          <a:xfrm>
            <a:off x="10094976" y="2779776"/>
            <a:ext cx="1280160" cy="1280160"/>
          </a:xfrm>
          <a:prstGeom prst="rect">
            <a:avLst/>
          </a:prstGeom>
        </p:spPr>
      </p:pic>
    </p:spTree>
    <p:extLst>
      <p:ext uri="{BB962C8B-B14F-4D97-AF65-F5344CB8AC3E}">
        <p14:creationId xmlns:p14="http://schemas.microsoft.com/office/powerpoint/2010/main" val="20058127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B3D-C2BF-4210-87F7-4EFC9629169E}"/>
              </a:ext>
            </a:extLst>
          </p:cNvPr>
          <p:cNvSpPr>
            <a:spLocks noGrp="1"/>
          </p:cNvSpPr>
          <p:nvPr>
            <p:ph type="title"/>
          </p:nvPr>
        </p:nvSpPr>
        <p:spPr>
          <a:xfrm>
            <a:off x="588263" y="457200"/>
            <a:ext cx="11018520" cy="492443"/>
          </a:xfrm>
        </p:spPr>
        <p:txBody>
          <a:bodyPr/>
          <a:lstStyle/>
          <a:p>
            <a:r>
              <a:rPr lang="pt-BR" sz="3200"/>
              <a:t>O que é machine learning?</a:t>
            </a:r>
          </a:p>
        </p:txBody>
      </p:sp>
      <p:sp>
        <p:nvSpPr>
          <p:cNvPr id="3" name="Text Placeholder 2">
            <a:extLst>
              <a:ext uri="{FF2B5EF4-FFF2-40B4-BE49-F238E27FC236}">
                <a16:creationId xmlns:a16="http://schemas.microsoft.com/office/drawing/2014/main" id="{7393EC5C-0544-49A0-932B-4D884B9AF2B2}"/>
              </a:ext>
            </a:extLst>
          </p:cNvPr>
          <p:cNvSpPr>
            <a:spLocks noGrp="1"/>
          </p:cNvSpPr>
          <p:nvPr>
            <p:ph type="body" sz="quarter" idx="10"/>
          </p:nvPr>
        </p:nvSpPr>
        <p:spPr>
          <a:xfrm>
            <a:off x="605982" y="1369929"/>
            <a:ext cx="10334812" cy="430887"/>
          </a:xfrm>
        </p:spPr>
        <p:txBody>
          <a:bodyPr/>
          <a:lstStyle/>
          <a:p>
            <a:pPr marL="0" indent="0">
              <a:buNone/>
            </a:pPr>
            <a:r>
              <a:rPr lang="pt-BR"/>
              <a:t>Criação de modelos preditivos encontrando relações nos dados</a:t>
            </a:r>
          </a:p>
        </p:txBody>
      </p:sp>
      <p:pic>
        <p:nvPicPr>
          <p:cNvPr id="6" name="Picture 5" descr="1. Uma coleção de amostras de flores 2. Cada amostra é rotulada com a espécie 3. Os dados de amostra são inseridos em um algoritmo 4. Um modelo é produzido 5. O modelo prevê a espécie de uma nova amostra ">
            <a:extLst>
              <a:ext uri="{FF2B5EF4-FFF2-40B4-BE49-F238E27FC236}">
                <a16:creationId xmlns:a16="http://schemas.microsoft.com/office/drawing/2014/main" id="{38FC5D36-4E8B-4F0A-8941-AE4A9704C507}"/>
              </a:ext>
            </a:extLst>
          </p:cNvPr>
          <p:cNvPicPr>
            <a:picLocks noChangeAspect="1"/>
          </p:cNvPicPr>
          <p:nvPr/>
        </p:nvPicPr>
        <p:blipFill>
          <a:blip r:embed="rId3"/>
          <a:stretch>
            <a:fillRect/>
          </a:stretch>
        </p:blipFill>
        <p:spPr>
          <a:xfrm>
            <a:off x="747969" y="2335696"/>
            <a:ext cx="7224029" cy="4065104"/>
          </a:xfrm>
          <a:prstGeom prst="rect">
            <a:avLst/>
          </a:prstGeom>
        </p:spPr>
      </p:pic>
      <p:sp>
        <p:nvSpPr>
          <p:cNvPr id="12" name="TextBox 11">
            <a:extLst>
              <a:ext uri="{FF2B5EF4-FFF2-40B4-BE49-F238E27FC236}">
                <a16:creationId xmlns:a16="http://schemas.microsoft.com/office/drawing/2014/main" id="{6A9114B4-7D53-49D2-8708-61C1D02A6B72}"/>
              </a:ext>
            </a:extLst>
          </p:cNvPr>
          <p:cNvSpPr txBox="1"/>
          <p:nvPr/>
        </p:nvSpPr>
        <p:spPr>
          <a:xfrm>
            <a:off x="6964886" y="2505063"/>
            <a:ext cx="5075697" cy="3385542"/>
          </a:xfrm>
          <a:prstGeom prst="rect">
            <a:avLst/>
          </a:prstGeom>
          <a:noFill/>
        </p:spPr>
        <p:txBody>
          <a:bodyPr wrap="square" lIns="0" tIns="0" rIns="0" bIns="0" rtlCol="0">
            <a:spAutoFit/>
          </a:bodyPr>
          <a:lstStyle/>
          <a:p>
            <a:pPr marL="457200" indent="-457200" algn="l">
              <a:buAutoNum type="arabicPeriod"/>
            </a:pPr>
            <a:r>
              <a:rPr lang="pt-BR" sz="2000">
                <a:gradFill>
                  <a:gsLst>
                    <a:gs pos="2917">
                      <a:schemeClr val="tx1"/>
                    </a:gs>
                    <a:gs pos="30000">
                      <a:schemeClr val="tx1"/>
                    </a:gs>
                  </a:gsLst>
                  <a:lin ang="5400000" scaled="0"/>
                </a:gradFill>
              </a:rPr>
              <a:t>Um botânico coleta algumas amostras de flores</a:t>
            </a:r>
          </a:p>
          <a:p>
            <a:pPr marL="457200" indent="-457200" algn="l">
              <a:buAutoNum type="arabicPeriod"/>
            </a:pPr>
            <a:r>
              <a:rPr lang="pt-BR" sz="2000">
                <a:gradFill>
                  <a:gsLst>
                    <a:gs pos="2917">
                      <a:schemeClr val="tx1"/>
                    </a:gs>
                    <a:gs pos="30000">
                      <a:schemeClr val="tx1"/>
                    </a:gs>
                  </a:gsLst>
                  <a:lin ang="5400000" scaled="0"/>
                </a:gradFill>
              </a:rPr>
              <a:t>Cada amostra tem alguns </a:t>
            </a:r>
            <a:r>
              <a:rPr lang="pt-BR" sz="2000" i="1">
                <a:gradFill>
                  <a:gsLst>
                    <a:gs pos="2917">
                      <a:schemeClr val="tx1"/>
                    </a:gs>
                    <a:gs pos="30000">
                      <a:schemeClr val="tx1"/>
                    </a:gs>
                  </a:gsLst>
                  <a:lin ang="5400000" scaled="0"/>
                </a:gradFill>
              </a:rPr>
              <a:t>recursos</a:t>
            </a:r>
            <a:r>
              <a:rPr lang="pt-BR" sz="2000">
                <a:gradFill>
                  <a:gsLst>
                    <a:gs pos="2917">
                      <a:schemeClr val="tx1"/>
                    </a:gs>
                    <a:gs pos="30000">
                      <a:schemeClr val="tx1"/>
                    </a:gs>
                  </a:gsLst>
                  <a:lin ang="5400000" scaled="0"/>
                </a:gradFill>
              </a:rPr>
              <a:t> (características) e um </a:t>
            </a:r>
            <a:r>
              <a:rPr lang="pt-BR" sz="2000" i="1">
                <a:gradFill>
                  <a:gsLst>
                    <a:gs pos="2917">
                      <a:schemeClr val="tx1"/>
                    </a:gs>
                    <a:gs pos="30000">
                      <a:schemeClr val="tx1"/>
                    </a:gs>
                  </a:gsLst>
                  <a:lin ang="5400000" scaled="0"/>
                </a:gradFill>
              </a:rPr>
              <a:t>rótulo</a:t>
            </a:r>
            <a:r>
              <a:rPr lang="pt-BR" sz="2000">
                <a:gradFill>
                  <a:gsLst>
                    <a:gs pos="2917">
                      <a:schemeClr val="tx1"/>
                    </a:gs>
                    <a:gs pos="30000">
                      <a:schemeClr val="tx1"/>
                    </a:gs>
                  </a:gsLst>
                  <a:lin ang="5400000" scaled="0"/>
                </a:gradFill>
              </a:rPr>
              <a:t> (a espécie)</a:t>
            </a:r>
          </a:p>
          <a:p>
            <a:pPr marL="457200" indent="-457200" algn="l">
              <a:buAutoNum type="arabicPeriod"/>
            </a:pPr>
            <a:r>
              <a:rPr lang="pt-BR" sz="2000">
                <a:gradFill>
                  <a:gsLst>
                    <a:gs pos="2917">
                      <a:schemeClr val="tx1"/>
                    </a:gs>
                    <a:gs pos="30000">
                      <a:schemeClr val="tx1"/>
                    </a:gs>
                  </a:gsLst>
                  <a:lin ang="5400000" scaled="0"/>
                </a:gradFill>
              </a:rPr>
              <a:t>Um algoritmo é usado para encontrar a relação entre os recursos e o rótulo</a:t>
            </a:r>
          </a:p>
          <a:p>
            <a:pPr marL="457200" indent="-457200" algn="l">
              <a:buAutoNum type="arabicPeriod"/>
            </a:pPr>
            <a:r>
              <a:rPr lang="pt-BR" sz="2000">
                <a:gradFill>
                  <a:gsLst>
                    <a:gs pos="2917">
                      <a:schemeClr val="tx1"/>
                    </a:gs>
                    <a:gs pos="30000">
                      <a:schemeClr val="tx1"/>
                    </a:gs>
                  </a:gsLst>
                  <a:lin ang="5400000" scaled="0"/>
                </a:gradFill>
              </a:rPr>
              <a:t>O resultado é um </a:t>
            </a:r>
            <a:r>
              <a:rPr lang="pt-BR" sz="2000" i="1">
                <a:gradFill>
                  <a:gsLst>
                    <a:gs pos="2917">
                      <a:schemeClr val="tx1"/>
                    </a:gs>
                    <a:gs pos="30000">
                      <a:schemeClr val="tx1"/>
                    </a:gs>
                  </a:gsLst>
                  <a:lin ang="5400000" scaled="0"/>
                </a:gradFill>
              </a:rPr>
              <a:t>modelo</a:t>
            </a:r>
            <a:r>
              <a:rPr lang="pt-BR" sz="2000">
                <a:gradFill>
                  <a:gsLst>
                    <a:gs pos="2917">
                      <a:schemeClr val="tx1"/>
                    </a:gs>
                    <a:gs pos="30000">
                      <a:schemeClr val="tx1"/>
                    </a:gs>
                  </a:gsLst>
                  <a:lin ang="5400000" scaled="0"/>
                </a:gradFill>
              </a:rPr>
              <a:t> que encapsula essas relações</a:t>
            </a:r>
          </a:p>
          <a:p>
            <a:pPr marL="457200" indent="-457200" algn="l">
              <a:buAutoNum type="arabicPeriod"/>
            </a:pPr>
            <a:r>
              <a:rPr lang="pt-BR" sz="2000">
                <a:gradFill>
                  <a:gsLst>
                    <a:gs pos="2917">
                      <a:schemeClr val="tx1"/>
                    </a:gs>
                    <a:gs pos="30000">
                      <a:schemeClr val="tx1"/>
                    </a:gs>
                  </a:gsLst>
                  <a:lin ang="5400000" scaled="0"/>
                </a:gradFill>
              </a:rPr>
              <a:t>O modelo pode prever o rótulo de uma nova amostra com base nas características dela</a:t>
            </a:r>
          </a:p>
        </p:txBody>
      </p:sp>
    </p:spTree>
    <p:extLst>
      <p:ext uri="{BB962C8B-B14F-4D97-AF65-F5344CB8AC3E}">
        <p14:creationId xmlns:p14="http://schemas.microsoft.com/office/powerpoint/2010/main" val="206685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64AE-6B23-4E9D-BD93-E4AA19DD6446}"/>
              </a:ext>
            </a:extLst>
          </p:cNvPr>
          <p:cNvSpPr>
            <a:spLocks noGrp="1"/>
          </p:cNvSpPr>
          <p:nvPr>
            <p:ph type="title"/>
          </p:nvPr>
        </p:nvSpPr>
        <p:spPr>
          <a:xfrm>
            <a:off x="602625" y="457200"/>
            <a:ext cx="11018520" cy="492443"/>
          </a:xfrm>
        </p:spPr>
        <p:txBody>
          <a:bodyPr/>
          <a:lstStyle/>
          <a:p>
            <a:r>
              <a:rPr lang="pt-BR" sz="3200"/>
              <a:t>Tipos de Machine Learning</a:t>
            </a:r>
          </a:p>
        </p:txBody>
      </p:sp>
      <p:sp>
        <p:nvSpPr>
          <p:cNvPr id="4" name="TextBox 3">
            <a:extLst>
              <a:ext uri="{FF2B5EF4-FFF2-40B4-BE49-F238E27FC236}">
                <a16:creationId xmlns:a16="http://schemas.microsoft.com/office/drawing/2014/main" id="{A1054C4F-0857-4AD2-AC53-FE896774DE51}"/>
              </a:ext>
            </a:extLst>
          </p:cNvPr>
          <p:cNvSpPr txBox="1"/>
          <p:nvPr/>
        </p:nvSpPr>
        <p:spPr>
          <a:xfrm>
            <a:off x="1304365" y="2382534"/>
            <a:ext cx="3998402" cy="646331"/>
          </a:xfrm>
          <a:prstGeom prst="rect">
            <a:avLst/>
          </a:prstGeom>
          <a:noFill/>
        </p:spPr>
        <p:txBody>
          <a:bodyPr wrap="none" lIns="0" tIns="0" rIns="0" bIns="0" rtlCol="0">
            <a:spAutoFit/>
          </a:bodyPr>
          <a:lstStyle/>
          <a:p>
            <a:pPr algn="ctr"/>
            <a:r>
              <a:rPr lang="pt-BR" sz="2400" dirty="0">
                <a:gradFill>
                  <a:gsLst>
                    <a:gs pos="2917">
                      <a:schemeClr val="tx1"/>
                    </a:gs>
                    <a:gs pos="30000">
                      <a:schemeClr val="tx1"/>
                    </a:gs>
                  </a:gsLst>
                  <a:lin ang="5400000" scaled="0"/>
                </a:gradFill>
              </a:rPr>
              <a:t>Machine Learning Supervisionado</a:t>
            </a:r>
          </a:p>
          <a:p>
            <a:pPr algn="ctr"/>
            <a:r>
              <a:rPr lang="pt-BR" sz="1800" dirty="0">
                <a:gradFill>
                  <a:gsLst>
                    <a:gs pos="2917">
                      <a:schemeClr val="tx1"/>
                    </a:gs>
                    <a:gs pos="30000">
                      <a:schemeClr val="tx1"/>
                    </a:gs>
                  </a:gsLst>
                  <a:lin ang="5400000" scaled="0"/>
                </a:gradFill>
              </a:rPr>
              <a:t>Os dados de treinamento incluem rótulos conhecidos</a:t>
            </a:r>
          </a:p>
        </p:txBody>
      </p:sp>
      <p:sp>
        <p:nvSpPr>
          <p:cNvPr id="5" name="TextBox 4">
            <a:extLst>
              <a:ext uri="{FF2B5EF4-FFF2-40B4-BE49-F238E27FC236}">
                <a16:creationId xmlns:a16="http://schemas.microsoft.com/office/drawing/2014/main" id="{626575D1-E9E0-46D1-A0D9-CD3B747E3F72}"/>
              </a:ext>
            </a:extLst>
          </p:cNvPr>
          <p:cNvSpPr txBox="1"/>
          <p:nvPr/>
        </p:nvSpPr>
        <p:spPr>
          <a:xfrm>
            <a:off x="6095246" y="2382534"/>
            <a:ext cx="4384342" cy="800219"/>
          </a:xfrm>
          <a:prstGeom prst="rect">
            <a:avLst/>
          </a:prstGeom>
          <a:noFill/>
        </p:spPr>
        <p:txBody>
          <a:bodyPr wrap="none" lIns="0" tIns="0" rIns="0" bIns="0" rtlCol="0">
            <a:spAutoFit/>
          </a:bodyPr>
          <a:lstStyle/>
          <a:p>
            <a:pPr algn="ctr"/>
            <a:r>
              <a:rPr lang="pt-BR" sz="2000" dirty="0">
                <a:gradFill>
                  <a:gsLst>
                    <a:gs pos="2917">
                      <a:schemeClr val="tx1"/>
                    </a:gs>
                    <a:gs pos="30000">
                      <a:schemeClr val="tx1"/>
                    </a:gs>
                  </a:gsLst>
                  <a:lin ang="5400000" scaled="0"/>
                </a:gradFill>
              </a:rPr>
              <a:t>Machine Learning Não Supervisionado</a:t>
            </a:r>
          </a:p>
          <a:p>
            <a:pPr algn="ctr"/>
            <a:r>
              <a:rPr lang="pt-BR" sz="1600" dirty="0">
                <a:gradFill>
                  <a:gsLst>
                    <a:gs pos="2917">
                      <a:schemeClr val="tx1"/>
                    </a:gs>
                    <a:gs pos="30000">
                      <a:schemeClr val="tx1"/>
                    </a:gs>
                  </a:gsLst>
                  <a:lin ang="5400000" scaled="0"/>
                </a:gradFill>
              </a:rPr>
              <a:t>Os dados de treinamento não estão rotulados</a:t>
            </a:r>
          </a:p>
          <a:p>
            <a:pPr algn="ctr"/>
            <a:endParaRPr lang="en-US" sz="160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EF74FD7A-7FD1-4BBE-A936-FAC9C1A81E97}"/>
              </a:ext>
            </a:extLst>
          </p:cNvPr>
          <p:cNvSpPr txBox="1"/>
          <p:nvPr/>
        </p:nvSpPr>
        <p:spPr>
          <a:xfrm>
            <a:off x="4563246" y="1324046"/>
            <a:ext cx="2702019" cy="461665"/>
          </a:xfrm>
          <a:prstGeom prst="rect">
            <a:avLst/>
          </a:prstGeom>
          <a:noFill/>
        </p:spPr>
        <p:txBody>
          <a:bodyPr wrap="square">
            <a:spAutoFit/>
          </a:bodyPr>
          <a:lstStyle/>
          <a:p>
            <a:r>
              <a:rPr kumimoji="0" lang="pt-BR" sz="2400" b="0" i="0" u="none" strike="noStrike" cap="none" normalizeH="0" baseline="0" noProof="0">
                <a:ln>
                  <a:noFill/>
                </a:ln>
                <a:gradFill>
                  <a:gsLst>
                    <a:gs pos="2917">
                      <a:srgbClr val="1A1A1A"/>
                    </a:gs>
                    <a:gs pos="30000">
                      <a:srgbClr val="1A1A1A"/>
                    </a:gs>
                  </a:gsLst>
                  <a:lin ang="5400000" scaled="0"/>
                </a:gradFill>
                <a:uLnTx/>
                <a:uFillTx/>
                <a:latin typeface="Segoe UI"/>
                <a:ea typeface="+mn-ea"/>
                <a:cs typeface="+mn-cs"/>
              </a:rPr>
              <a:t>Machine Learning</a:t>
            </a:r>
          </a:p>
        </p:txBody>
      </p:sp>
      <p:sp>
        <p:nvSpPr>
          <p:cNvPr id="10" name="Left Brace 9">
            <a:extLst>
              <a:ext uri="{FF2B5EF4-FFF2-40B4-BE49-F238E27FC236}">
                <a16:creationId xmlns:a16="http://schemas.microsoft.com/office/drawing/2014/main" id="{09A8F486-CC70-44FD-AF63-59FA10A1339E}"/>
              </a:ext>
            </a:extLst>
          </p:cNvPr>
          <p:cNvSpPr/>
          <p:nvPr/>
        </p:nvSpPr>
        <p:spPr>
          <a:xfrm rot="5400000">
            <a:off x="5605528" y="-367787"/>
            <a:ext cx="437214" cy="4855584"/>
          </a:xfrm>
          <a:prstGeom prst="lef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A4DC855F-2DAA-4E6F-A33E-DE30D1F060E2}"/>
              </a:ext>
            </a:extLst>
          </p:cNvPr>
          <p:cNvSpPr/>
          <p:nvPr/>
        </p:nvSpPr>
        <p:spPr>
          <a:xfrm rot="5400000">
            <a:off x="3182226" y="1568936"/>
            <a:ext cx="442464" cy="3796193"/>
          </a:xfrm>
          <a:prstGeom prst="lef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264956C-5257-408D-8C82-8FADAD9476E4}"/>
              </a:ext>
            </a:extLst>
          </p:cNvPr>
          <p:cNvSpPr txBox="1"/>
          <p:nvPr/>
        </p:nvSpPr>
        <p:spPr>
          <a:xfrm>
            <a:off x="443870" y="3731702"/>
            <a:ext cx="2411558" cy="646331"/>
          </a:xfrm>
          <a:prstGeom prst="rect">
            <a:avLst/>
          </a:prstGeom>
          <a:noFill/>
        </p:spPr>
        <p:txBody>
          <a:bodyPr wrap="none" lIns="0" tIns="0" rIns="0" bIns="0" rtlCol="0">
            <a:spAutoFit/>
          </a:bodyPr>
          <a:lstStyle/>
          <a:p>
            <a:pPr algn="ctr"/>
            <a:r>
              <a:rPr lang="pt-BR" sz="2400" dirty="0">
                <a:gradFill>
                  <a:gsLst>
                    <a:gs pos="2917">
                      <a:schemeClr val="tx1"/>
                    </a:gs>
                    <a:gs pos="30000">
                      <a:schemeClr val="tx1"/>
                    </a:gs>
                  </a:gsLst>
                  <a:lin ang="5400000" scaled="0"/>
                </a:gradFill>
              </a:rPr>
              <a:t>Regressão</a:t>
            </a:r>
          </a:p>
          <a:p>
            <a:pPr algn="ctr"/>
            <a:r>
              <a:rPr lang="pt-BR" sz="1800" dirty="0">
                <a:gradFill>
                  <a:gsLst>
                    <a:gs pos="2917">
                      <a:schemeClr val="tx1"/>
                    </a:gs>
                    <a:gs pos="30000">
                      <a:schemeClr val="tx1"/>
                    </a:gs>
                  </a:gsLst>
                  <a:lin ang="5400000" scaled="0"/>
                </a:gradFill>
              </a:rPr>
              <a:t>O rótulo é um valor numérico</a:t>
            </a:r>
          </a:p>
        </p:txBody>
      </p:sp>
      <p:sp>
        <p:nvSpPr>
          <p:cNvPr id="13" name="TextBox 12">
            <a:extLst>
              <a:ext uri="{FF2B5EF4-FFF2-40B4-BE49-F238E27FC236}">
                <a16:creationId xmlns:a16="http://schemas.microsoft.com/office/drawing/2014/main" id="{2D9BD4D4-1011-4907-A6A5-E0948BA9417D}"/>
              </a:ext>
            </a:extLst>
          </p:cNvPr>
          <p:cNvSpPr txBox="1"/>
          <p:nvPr/>
        </p:nvSpPr>
        <p:spPr>
          <a:xfrm>
            <a:off x="3770367" y="3748327"/>
            <a:ext cx="3391762" cy="646331"/>
          </a:xfrm>
          <a:prstGeom prst="rect">
            <a:avLst/>
          </a:prstGeom>
          <a:noFill/>
        </p:spPr>
        <p:txBody>
          <a:bodyPr wrap="none" lIns="0" tIns="0" rIns="0" bIns="0" rtlCol="0">
            <a:spAutoFit/>
          </a:bodyPr>
          <a:lstStyle/>
          <a:p>
            <a:pPr algn="ctr"/>
            <a:r>
              <a:rPr lang="pt-BR" sz="2400" dirty="0">
                <a:gradFill>
                  <a:gsLst>
                    <a:gs pos="2917">
                      <a:schemeClr val="tx1"/>
                    </a:gs>
                    <a:gs pos="30000">
                      <a:schemeClr val="tx1"/>
                    </a:gs>
                  </a:gsLst>
                  <a:lin ang="5400000" scaled="0"/>
                </a:gradFill>
              </a:rPr>
              <a:t>Classificação</a:t>
            </a:r>
          </a:p>
          <a:p>
            <a:pPr algn="ctr"/>
            <a:r>
              <a:rPr lang="pt-BR" sz="1800" dirty="0">
                <a:gradFill>
                  <a:gsLst>
                    <a:gs pos="2917">
                      <a:schemeClr val="tx1"/>
                    </a:gs>
                    <a:gs pos="30000">
                      <a:schemeClr val="tx1"/>
                    </a:gs>
                  </a:gsLst>
                  <a:lin ang="5400000" scaled="0"/>
                </a:gradFill>
              </a:rPr>
              <a:t>O rótulo é uma categorização (ou </a:t>
            </a:r>
            <a:r>
              <a:rPr lang="pt-BR" sz="1800" i="1" dirty="0">
                <a:gradFill>
                  <a:gsLst>
                    <a:gs pos="2917">
                      <a:schemeClr val="tx1"/>
                    </a:gs>
                    <a:gs pos="30000">
                      <a:schemeClr val="tx1"/>
                    </a:gs>
                  </a:gsLst>
                  <a:lin ang="5400000" scaled="0"/>
                </a:gradFill>
              </a:rPr>
              <a:t>classe</a:t>
            </a:r>
            <a:r>
              <a:rPr lang="pt-BR" sz="1800" dirty="0">
                <a:gradFill>
                  <a:gsLst>
                    <a:gs pos="2917">
                      <a:schemeClr val="tx1"/>
                    </a:gs>
                    <a:gs pos="30000">
                      <a:schemeClr val="tx1"/>
                    </a:gs>
                  </a:gsLst>
                  <a:lin ang="5400000" scaled="0"/>
                </a:gradFill>
              </a:rPr>
              <a:t>)</a:t>
            </a:r>
          </a:p>
        </p:txBody>
      </p:sp>
      <p:sp>
        <p:nvSpPr>
          <p:cNvPr id="14" name="TextBox 13">
            <a:extLst>
              <a:ext uri="{FF2B5EF4-FFF2-40B4-BE49-F238E27FC236}">
                <a16:creationId xmlns:a16="http://schemas.microsoft.com/office/drawing/2014/main" id="{4FCD2969-A9A6-43AB-AEEE-ADF951DD4332}"/>
              </a:ext>
            </a:extLst>
          </p:cNvPr>
          <p:cNvSpPr txBox="1"/>
          <p:nvPr/>
        </p:nvSpPr>
        <p:spPr>
          <a:xfrm>
            <a:off x="8168085" y="3715077"/>
            <a:ext cx="3686907" cy="646331"/>
          </a:xfrm>
          <a:prstGeom prst="rect">
            <a:avLst/>
          </a:prstGeom>
          <a:noFill/>
        </p:spPr>
        <p:txBody>
          <a:bodyPr wrap="none" lIns="0" tIns="0" rIns="0" bIns="0" rtlCol="0">
            <a:spAutoFit/>
          </a:bodyPr>
          <a:lstStyle/>
          <a:p>
            <a:pPr algn="ctr"/>
            <a:r>
              <a:rPr lang="pt-BR" sz="2400" dirty="0">
                <a:gradFill>
                  <a:gsLst>
                    <a:gs pos="2917">
                      <a:schemeClr val="tx1"/>
                    </a:gs>
                    <a:gs pos="30000">
                      <a:schemeClr val="tx1"/>
                    </a:gs>
                  </a:gsLst>
                  <a:lin ang="5400000" scaled="0"/>
                </a:gradFill>
              </a:rPr>
              <a:t>clustering</a:t>
            </a:r>
          </a:p>
          <a:p>
            <a:pPr algn="ctr"/>
            <a:r>
              <a:rPr lang="pt-BR" sz="1800" dirty="0">
                <a:gradFill>
                  <a:gsLst>
                    <a:gs pos="2917">
                      <a:schemeClr val="tx1"/>
                    </a:gs>
                    <a:gs pos="30000">
                      <a:schemeClr val="tx1"/>
                    </a:gs>
                  </a:gsLst>
                  <a:lin ang="5400000" scaled="0"/>
                </a:gradFill>
              </a:rPr>
              <a:t>Os itens semelhantes são agrupados</a:t>
            </a:r>
          </a:p>
        </p:txBody>
      </p:sp>
      <p:cxnSp>
        <p:nvCxnSpPr>
          <p:cNvPr id="16" name="Connector: Elbow 15">
            <a:extLst>
              <a:ext uri="{FF2B5EF4-FFF2-40B4-BE49-F238E27FC236}">
                <a16:creationId xmlns:a16="http://schemas.microsoft.com/office/drawing/2014/main" id="{19E5C379-E3F4-4C93-AD4F-C91D794A32F5}"/>
              </a:ext>
            </a:extLst>
          </p:cNvPr>
          <p:cNvCxnSpPr>
            <a:cxnSpLocks/>
            <a:stCxn id="5" idx="2"/>
            <a:endCxn id="14" idx="0"/>
          </p:cNvCxnSpPr>
          <p:nvPr/>
        </p:nvCxnSpPr>
        <p:spPr>
          <a:xfrm rot="16200000" flipH="1">
            <a:off x="8883316" y="2586854"/>
            <a:ext cx="532324" cy="1724122"/>
          </a:xfrm>
          <a:prstGeom prst="bentConnector3">
            <a:avLst>
              <a:gd name="adj1" fmla="val 50000"/>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Cycle Rentals">
            <a:extLst>
              <a:ext uri="{FF2B5EF4-FFF2-40B4-BE49-F238E27FC236}">
                <a16:creationId xmlns:a16="http://schemas.microsoft.com/office/drawing/2014/main" id="{A55C1FA5-2603-4579-84B9-5ED761486938}"/>
              </a:ext>
            </a:extLst>
          </p:cNvPr>
          <p:cNvGrpSpPr/>
          <p:nvPr/>
        </p:nvGrpSpPr>
        <p:grpSpPr>
          <a:xfrm>
            <a:off x="1423955" y="5041272"/>
            <a:ext cx="795985" cy="620237"/>
            <a:chOff x="9568107" y="986071"/>
            <a:chExt cx="795985" cy="620237"/>
          </a:xfrm>
          <a:solidFill>
            <a:schemeClr val="accent1"/>
          </a:solidFill>
        </p:grpSpPr>
        <p:pic>
          <p:nvPicPr>
            <p:cNvPr id="20" name="Graphic 19" descr="Pedalando">
              <a:extLst>
                <a:ext uri="{FF2B5EF4-FFF2-40B4-BE49-F238E27FC236}">
                  <a16:creationId xmlns:a16="http://schemas.microsoft.com/office/drawing/2014/main" id="{25A3B2C4-F501-45E9-A27A-EF60B7D8F7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3917" y="1046133"/>
              <a:ext cx="560175" cy="560175"/>
            </a:xfrm>
            <a:prstGeom prst="rect">
              <a:avLst/>
            </a:prstGeom>
          </p:spPr>
        </p:pic>
        <p:pic>
          <p:nvPicPr>
            <p:cNvPr id="21" name="Graphic 20" descr="Pedalando">
              <a:extLst>
                <a:ext uri="{FF2B5EF4-FFF2-40B4-BE49-F238E27FC236}">
                  <a16:creationId xmlns:a16="http://schemas.microsoft.com/office/drawing/2014/main" id="{7AE7C0F6-7078-406F-9E04-F714DFD49E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8107" y="986071"/>
              <a:ext cx="560174" cy="560174"/>
            </a:xfrm>
            <a:prstGeom prst="rect">
              <a:avLst/>
            </a:prstGeom>
          </p:spPr>
        </p:pic>
      </p:grpSp>
      <p:grpSp>
        <p:nvGrpSpPr>
          <p:cNvPr id="22" name="Temperature">
            <a:extLst>
              <a:ext uri="{FF2B5EF4-FFF2-40B4-BE49-F238E27FC236}">
                <a16:creationId xmlns:a16="http://schemas.microsoft.com/office/drawing/2014/main" id="{21635A76-E074-4DA6-91B9-A00E947D561D}"/>
              </a:ext>
            </a:extLst>
          </p:cNvPr>
          <p:cNvGrpSpPr/>
          <p:nvPr/>
        </p:nvGrpSpPr>
        <p:grpSpPr>
          <a:xfrm>
            <a:off x="764321" y="4668288"/>
            <a:ext cx="891809" cy="713133"/>
            <a:chOff x="8638055" y="916201"/>
            <a:chExt cx="891809" cy="713133"/>
          </a:xfrm>
          <a:solidFill>
            <a:schemeClr val="accent1"/>
          </a:solidFill>
        </p:grpSpPr>
        <p:pic>
          <p:nvPicPr>
            <p:cNvPr id="23" name="Graphic 22" descr="Parcialmente ensolarado">
              <a:extLst>
                <a:ext uri="{FF2B5EF4-FFF2-40B4-BE49-F238E27FC236}">
                  <a16:creationId xmlns:a16="http://schemas.microsoft.com/office/drawing/2014/main" id="{B89FD9CD-D2D6-4333-AAB5-37A2A46218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99820" y="916201"/>
              <a:ext cx="630044" cy="630044"/>
            </a:xfrm>
            <a:prstGeom prst="rect">
              <a:avLst/>
            </a:prstGeom>
          </p:spPr>
        </p:pic>
        <p:pic>
          <p:nvPicPr>
            <p:cNvPr id="24" name="Graphic 23" descr="Termômetro">
              <a:extLst>
                <a:ext uri="{FF2B5EF4-FFF2-40B4-BE49-F238E27FC236}">
                  <a16:creationId xmlns:a16="http://schemas.microsoft.com/office/drawing/2014/main" id="{E9468E2A-AB34-402D-80A0-FF6C149E41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8055" y="1105805"/>
              <a:ext cx="523529" cy="523529"/>
            </a:xfrm>
            <a:prstGeom prst="rect">
              <a:avLst/>
            </a:prstGeom>
          </p:spPr>
        </p:pic>
      </p:grpSp>
      <p:sp>
        <p:nvSpPr>
          <p:cNvPr id="25" name="TextBox 24">
            <a:extLst>
              <a:ext uri="{FF2B5EF4-FFF2-40B4-BE49-F238E27FC236}">
                <a16:creationId xmlns:a16="http://schemas.microsoft.com/office/drawing/2014/main" id="{813FD0DA-ABF6-48D1-83CF-77BF35BD1F0B}"/>
              </a:ext>
            </a:extLst>
          </p:cNvPr>
          <p:cNvSpPr txBox="1"/>
          <p:nvPr/>
        </p:nvSpPr>
        <p:spPr>
          <a:xfrm>
            <a:off x="139805" y="5754405"/>
            <a:ext cx="3415807" cy="492443"/>
          </a:xfrm>
          <a:prstGeom prst="rect">
            <a:avLst/>
          </a:prstGeom>
          <a:noFill/>
        </p:spPr>
        <p:txBody>
          <a:bodyPr wrap="square" lIns="0" tIns="0" rIns="0" bIns="0" rtlCol="0">
            <a:spAutoFit/>
          </a:bodyPr>
          <a:lstStyle/>
          <a:p>
            <a:pPr algn="ctr"/>
            <a:r>
              <a:rPr lang="pt-BR" sz="1600">
                <a:gradFill>
                  <a:gsLst>
                    <a:gs pos="2917">
                      <a:schemeClr val="tx1"/>
                    </a:gs>
                    <a:gs pos="30000">
                      <a:schemeClr val="tx1"/>
                    </a:gs>
                  </a:gsLst>
                  <a:lin ang="5400000" scaled="0"/>
                </a:gradFill>
              </a:rPr>
              <a:t>Prevê o número de aluguel de bicicletas com base no dia, na estação e no clima </a:t>
            </a:r>
          </a:p>
        </p:txBody>
      </p:sp>
      <p:grpSp>
        <p:nvGrpSpPr>
          <p:cNvPr id="26" name="features">
            <a:extLst>
              <a:ext uri="{FF2B5EF4-FFF2-40B4-BE49-F238E27FC236}">
                <a16:creationId xmlns:a16="http://schemas.microsoft.com/office/drawing/2014/main" id="{79AF7CBD-A109-4270-B3D2-689A24481059}"/>
              </a:ext>
            </a:extLst>
          </p:cNvPr>
          <p:cNvGrpSpPr/>
          <p:nvPr/>
        </p:nvGrpSpPr>
        <p:grpSpPr>
          <a:xfrm>
            <a:off x="4402134" y="4772108"/>
            <a:ext cx="719582" cy="687118"/>
            <a:chOff x="895896" y="3854959"/>
            <a:chExt cx="1296114" cy="1237640"/>
          </a:xfrm>
          <a:solidFill>
            <a:schemeClr val="accent1"/>
          </a:solidFill>
        </p:grpSpPr>
        <p:pic>
          <p:nvPicPr>
            <p:cNvPr id="27" name="Graphic 26" descr="Tubos de ensaio">
              <a:extLst>
                <a:ext uri="{FF2B5EF4-FFF2-40B4-BE49-F238E27FC236}">
                  <a16:creationId xmlns:a16="http://schemas.microsoft.com/office/drawing/2014/main" id="{0157680F-AF71-4AFA-8127-568FDBAF9C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381059">
              <a:off x="903777" y="3854959"/>
              <a:ext cx="626322" cy="626322"/>
            </a:xfrm>
            <a:prstGeom prst="rect">
              <a:avLst/>
            </a:prstGeom>
          </p:spPr>
        </p:pic>
        <p:pic>
          <p:nvPicPr>
            <p:cNvPr id="28" name="Graphic 27" descr="Balança">
              <a:extLst>
                <a:ext uri="{FF2B5EF4-FFF2-40B4-BE49-F238E27FC236}">
                  <a16:creationId xmlns:a16="http://schemas.microsoft.com/office/drawing/2014/main" id="{59717CD5-046F-4EC8-888A-8889B4F76F3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991311">
              <a:off x="895896" y="4472479"/>
              <a:ext cx="620120" cy="620120"/>
            </a:xfrm>
            <a:prstGeom prst="rect">
              <a:avLst/>
            </a:prstGeom>
          </p:spPr>
        </p:pic>
        <p:pic>
          <p:nvPicPr>
            <p:cNvPr id="29" name="Graphic 28" descr="Alterações e personalização">
              <a:extLst>
                <a:ext uri="{FF2B5EF4-FFF2-40B4-BE49-F238E27FC236}">
                  <a16:creationId xmlns:a16="http://schemas.microsoft.com/office/drawing/2014/main" id="{C0FAE0B6-6EC2-4F99-9999-A9C7AA20885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900000">
              <a:off x="1573229" y="4557321"/>
              <a:ext cx="533167" cy="533167"/>
            </a:xfrm>
            <a:prstGeom prst="rect">
              <a:avLst/>
            </a:prstGeom>
          </p:spPr>
        </p:pic>
        <p:pic>
          <p:nvPicPr>
            <p:cNvPr id="30" name="Graphic 29" descr="Coração com pulso">
              <a:extLst>
                <a:ext uri="{FF2B5EF4-FFF2-40B4-BE49-F238E27FC236}">
                  <a16:creationId xmlns:a16="http://schemas.microsoft.com/office/drawing/2014/main" id="{453025C7-3DFD-42F4-B5F7-F20EB85F7C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183172">
              <a:off x="1565688" y="3922963"/>
              <a:ext cx="626322" cy="626322"/>
            </a:xfrm>
            <a:prstGeom prst="rect">
              <a:avLst/>
            </a:prstGeom>
          </p:spPr>
        </p:pic>
      </p:grpSp>
      <p:pic>
        <p:nvPicPr>
          <p:cNvPr id="32" name="Graphic 31" descr="Homens com preenchimento sólido">
            <a:extLst>
              <a:ext uri="{FF2B5EF4-FFF2-40B4-BE49-F238E27FC236}">
                <a16:creationId xmlns:a16="http://schemas.microsoft.com/office/drawing/2014/main" id="{70256194-47C6-4B77-B3EE-BA8F1BF68C7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54813" y="4860170"/>
            <a:ext cx="914400" cy="914400"/>
          </a:xfrm>
          <a:prstGeom prst="rect">
            <a:avLst/>
          </a:prstGeom>
        </p:spPr>
      </p:pic>
      <p:pic>
        <p:nvPicPr>
          <p:cNvPr id="33" name="score1 result" descr="Marca de notificação1">
            <a:extLst>
              <a:ext uri="{FF2B5EF4-FFF2-40B4-BE49-F238E27FC236}">
                <a16:creationId xmlns:a16="http://schemas.microsoft.com/office/drawing/2014/main" id="{D3401ECD-BC3F-4BAF-B05F-78C2E0A4D03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66721" y="4685508"/>
            <a:ext cx="275494" cy="275494"/>
          </a:xfrm>
          <a:prstGeom prst="rect">
            <a:avLst/>
          </a:prstGeom>
        </p:spPr>
      </p:pic>
      <p:pic>
        <p:nvPicPr>
          <p:cNvPr id="34" name="score3 result" descr="Cruz de notificação">
            <a:extLst>
              <a:ext uri="{FF2B5EF4-FFF2-40B4-BE49-F238E27FC236}">
                <a16:creationId xmlns:a16="http://schemas.microsoft.com/office/drawing/2014/main" id="{F5AA58A2-06E5-4D15-B57B-0B907F5F805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124231" y="4685508"/>
            <a:ext cx="275494" cy="275494"/>
          </a:xfrm>
          <a:prstGeom prst="rect">
            <a:avLst/>
          </a:prstGeom>
        </p:spPr>
      </p:pic>
      <p:pic>
        <p:nvPicPr>
          <p:cNvPr id="35" name="score3 result" descr="Cruz de notificação">
            <a:extLst>
              <a:ext uri="{FF2B5EF4-FFF2-40B4-BE49-F238E27FC236}">
                <a16:creationId xmlns:a16="http://schemas.microsoft.com/office/drawing/2014/main" id="{3EF2CD62-C4C4-4685-9B3F-3EC5720BCD8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605414" y="4690361"/>
            <a:ext cx="275494" cy="275494"/>
          </a:xfrm>
          <a:prstGeom prst="rect">
            <a:avLst/>
          </a:prstGeom>
        </p:spPr>
      </p:pic>
      <p:sp>
        <p:nvSpPr>
          <p:cNvPr id="36" name="TextBox 35">
            <a:extLst>
              <a:ext uri="{FF2B5EF4-FFF2-40B4-BE49-F238E27FC236}">
                <a16:creationId xmlns:a16="http://schemas.microsoft.com/office/drawing/2014/main" id="{07D95C10-8A8F-4004-A843-E460CF8BC18E}"/>
              </a:ext>
            </a:extLst>
          </p:cNvPr>
          <p:cNvSpPr txBox="1"/>
          <p:nvPr/>
        </p:nvSpPr>
        <p:spPr>
          <a:xfrm>
            <a:off x="3951548" y="5754405"/>
            <a:ext cx="3208650" cy="738664"/>
          </a:xfrm>
          <a:prstGeom prst="rect">
            <a:avLst/>
          </a:prstGeom>
          <a:noFill/>
        </p:spPr>
        <p:txBody>
          <a:bodyPr wrap="square" lIns="0" tIns="0" rIns="0" bIns="0" rtlCol="0">
            <a:spAutoFit/>
          </a:bodyPr>
          <a:lstStyle/>
          <a:p>
            <a:pPr algn="ctr"/>
            <a:r>
              <a:rPr lang="pt-BR" sz="1600" dirty="0">
                <a:gradFill>
                  <a:gsLst>
                    <a:gs pos="2917">
                      <a:schemeClr val="tx1"/>
                    </a:gs>
                    <a:gs pos="30000">
                      <a:schemeClr val="tx1"/>
                    </a:gs>
                  </a:gsLst>
                  <a:lin ang="5400000" scaled="0"/>
                </a:gradFill>
              </a:rPr>
              <a:t>Prevê se um paciente tem risco de ter diabetes com base em medições clínicas</a:t>
            </a:r>
          </a:p>
        </p:txBody>
      </p:sp>
      <p:sp>
        <p:nvSpPr>
          <p:cNvPr id="47" name="TextBox 46">
            <a:extLst>
              <a:ext uri="{FF2B5EF4-FFF2-40B4-BE49-F238E27FC236}">
                <a16:creationId xmlns:a16="http://schemas.microsoft.com/office/drawing/2014/main" id="{23B63186-749E-4EA8-A26A-577705C1D0AA}"/>
              </a:ext>
            </a:extLst>
          </p:cNvPr>
          <p:cNvSpPr txBox="1"/>
          <p:nvPr/>
        </p:nvSpPr>
        <p:spPr>
          <a:xfrm>
            <a:off x="8604545" y="5789055"/>
            <a:ext cx="3208650" cy="738664"/>
          </a:xfrm>
          <a:prstGeom prst="rect">
            <a:avLst/>
          </a:prstGeom>
          <a:noFill/>
        </p:spPr>
        <p:txBody>
          <a:bodyPr wrap="square" lIns="0" tIns="0" rIns="0" bIns="0" rtlCol="0">
            <a:spAutoFit/>
          </a:bodyPr>
          <a:lstStyle/>
          <a:p>
            <a:pPr algn="ctr"/>
            <a:r>
              <a:rPr lang="pt-BR" sz="1600" dirty="0">
                <a:gradFill>
                  <a:gsLst>
                    <a:gs pos="2917">
                      <a:schemeClr val="tx1"/>
                    </a:gs>
                    <a:gs pos="30000">
                      <a:schemeClr val="tx1"/>
                    </a:gs>
                  </a:gsLst>
                  <a:lin ang="5400000" scaled="0"/>
                </a:gradFill>
              </a:rPr>
              <a:t>Os veículos com emissões semelhantes e características de eficiência de combustível são separados em clusters</a:t>
            </a:r>
          </a:p>
        </p:txBody>
      </p:sp>
      <p:pic>
        <p:nvPicPr>
          <p:cNvPr id="51" name="Graphic 50" descr="Contorno do conversível">
            <a:extLst>
              <a:ext uri="{FF2B5EF4-FFF2-40B4-BE49-F238E27FC236}">
                <a16:creationId xmlns:a16="http://schemas.microsoft.com/office/drawing/2014/main" id="{2048706D-12A4-40B3-9AE4-D6F2D1BC719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flipH="1">
            <a:off x="9536356" y="5191227"/>
            <a:ext cx="695755" cy="695755"/>
          </a:xfrm>
          <a:prstGeom prst="rect">
            <a:avLst/>
          </a:prstGeom>
        </p:spPr>
      </p:pic>
      <p:pic>
        <p:nvPicPr>
          <p:cNvPr id="55" name="Graphic 54" descr="Moto com preenchimento sólido">
            <a:extLst>
              <a:ext uri="{FF2B5EF4-FFF2-40B4-BE49-F238E27FC236}">
                <a16:creationId xmlns:a16="http://schemas.microsoft.com/office/drawing/2014/main" id="{217022F3-5FFA-461E-BA1A-E5AFC00A70B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00744" y="4529318"/>
            <a:ext cx="516657" cy="516657"/>
          </a:xfrm>
          <a:prstGeom prst="rect">
            <a:avLst/>
          </a:prstGeom>
        </p:spPr>
      </p:pic>
      <p:grpSp>
        <p:nvGrpSpPr>
          <p:cNvPr id="64" name="Group 63">
            <a:extLst>
              <a:ext uri="{FF2B5EF4-FFF2-40B4-BE49-F238E27FC236}">
                <a16:creationId xmlns:a16="http://schemas.microsoft.com/office/drawing/2014/main" id="{BE490A2E-6A60-40D4-B19B-866B30229DF3}"/>
              </a:ext>
            </a:extLst>
          </p:cNvPr>
          <p:cNvGrpSpPr/>
          <p:nvPr/>
        </p:nvGrpSpPr>
        <p:grpSpPr>
          <a:xfrm>
            <a:off x="10347248" y="4223811"/>
            <a:ext cx="1298685" cy="1021567"/>
            <a:chOff x="7559047" y="4712949"/>
            <a:chExt cx="1992140" cy="1567051"/>
          </a:xfrm>
        </p:grpSpPr>
        <p:pic>
          <p:nvPicPr>
            <p:cNvPr id="57" name="Graphic 56" descr="Contorno da scooter">
              <a:extLst>
                <a:ext uri="{FF2B5EF4-FFF2-40B4-BE49-F238E27FC236}">
                  <a16:creationId xmlns:a16="http://schemas.microsoft.com/office/drawing/2014/main" id="{C5B02B5B-4C08-422D-B70A-9408B447575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59047" y="5013686"/>
              <a:ext cx="914399" cy="914400"/>
            </a:xfrm>
            <a:prstGeom prst="rect">
              <a:avLst/>
            </a:prstGeom>
          </p:spPr>
        </p:pic>
        <p:pic>
          <p:nvPicPr>
            <p:cNvPr id="59" name="Graphic 58" descr="Carro elétrico com preenchimento sólido">
              <a:extLst>
                <a:ext uri="{FF2B5EF4-FFF2-40B4-BE49-F238E27FC236}">
                  <a16:creationId xmlns:a16="http://schemas.microsoft.com/office/drawing/2014/main" id="{5578A17A-B8B9-4E1E-904D-6DCB2510438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flipH="1">
              <a:off x="8413588" y="4712949"/>
              <a:ext cx="1137599" cy="1137598"/>
            </a:xfrm>
            <a:prstGeom prst="rect">
              <a:avLst/>
            </a:prstGeom>
          </p:spPr>
        </p:pic>
        <p:pic>
          <p:nvPicPr>
            <p:cNvPr id="61" name="Graphic 60" descr="Scooter com preenchimento sólido">
              <a:extLst>
                <a:ext uri="{FF2B5EF4-FFF2-40B4-BE49-F238E27FC236}">
                  <a16:creationId xmlns:a16="http://schemas.microsoft.com/office/drawing/2014/main" id="{F7E6780A-4C61-4942-8BE3-ECB8972A917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269611" y="5365600"/>
              <a:ext cx="914399" cy="914400"/>
            </a:xfrm>
            <a:prstGeom prst="rect">
              <a:avLst/>
            </a:prstGeom>
          </p:spPr>
        </p:pic>
      </p:grpSp>
      <p:pic>
        <p:nvPicPr>
          <p:cNvPr id="53" name="Graphic 52" descr="Carro com preenchimento sólido">
            <a:extLst>
              <a:ext uri="{FF2B5EF4-FFF2-40B4-BE49-F238E27FC236}">
                <a16:creationId xmlns:a16="http://schemas.microsoft.com/office/drawing/2014/main" id="{524A2476-B65E-4863-B98E-2B7FCABAE32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880888" y="4362567"/>
            <a:ext cx="573421" cy="573421"/>
          </a:xfrm>
          <a:prstGeom prst="rect">
            <a:avLst/>
          </a:prstGeom>
        </p:spPr>
      </p:pic>
      <p:pic>
        <p:nvPicPr>
          <p:cNvPr id="63" name="Graphic 62" descr="Caminhão com preenchimento sólido">
            <a:extLst>
              <a:ext uri="{FF2B5EF4-FFF2-40B4-BE49-F238E27FC236}">
                <a16:creationId xmlns:a16="http://schemas.microsoft.com/office/drawing/2014/main" id="{F020B3EC-FE4A-4BB4-81B3-E9F073C1144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flipH="1">
            <a:off x="9688827" y="4861602"/>
            <a:ext cx="677744" cy="677745"/>
          </a:xfrm>
          <a:prstGeom prst="rect">
            <a:avLst/>
          </a:prstGeom>
        </p:spPr>
      </p:pic>
      <p:sp>
        <p:nvSpPr>
          <p:cNvPr id="67" name="Oval 66">
            <a:extLst>
              <a:ext uri="{FF2B5EF4-FFF2-40B4-BE49-F238E27FC236}">
                <a16:creationId xmlns:a16="http://schemas.microsoft.com/office/drawing/2014/main" id="{122CBDA2-A84E-42FE-993C-0DE60933045B}"/>
              </a:ext>
            </a:extLst>
          </p:cNvPr>
          <p:cNvSpPr/>
          <p:nvPr/>
        </p:nvSpPr>
        <p:spPr bwMode="auto">
          <a:xfrm>
            <a:off x="8348870" y="4394658"/>
            <a:ext cx="1288424" cy="748713"/>
          </a:xfrm>
          <a:custGeom>
            <a:avLst/>
            <a:gdLst>
              <a:gd name="connsiteX0" fmla="*/ 0 w 1288424"/>
              <a:gd name="connsiteY0" fmla="*/ 374357 h 748713"/>
              <a:gd name="connsiteX1" fmla="*/ 644212 w 1288424"/>
              <a:gd name="connsiteY1" fmla="*/ 0 h 748713"/>
              <a:gd name="connsiteX2" fmla="*/ 1288424 w 1288424"/>
              <a:gd name="connsiteY2" fmla="*/ 374357 h 748713"/>
              <a:gd name="connsiteX3" fmla="*/ 644212 w 1288424"/>
              <a:gd name="connsiteY3" fmla="*/ 748714 h 748713"/>
              <a:gd name="connsiteX4" fmla="*/ 0 w 1288424"/>
              <a:gd name="connsiteY4" fmla="*/ 374357 h 74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424" h="748713" extrusionOk="0">
                <a:moveTo>
                  <a:pt x="0" y="374357"/>
                </a:moveTo>
                <a:cubicBezTo>
                  <a:pt x="22957" y="222262"/>
                  <a:pt x="199091" y="-21193"/>
                  <a:pt x="644212" y="0"/>
                </a:cubicBezTo>
                <a:cubicBezTo>
                  <a:pt x="987856" y="1907"/>
                  <a:pt x="1296605" y="164495"/>
                  <a:pt x="1288424" y="374357"/>
                </a:cubicBezTo>
                <a:cubicBezTo>
                  <a:pt x="1297005" y="612437"/>
                  <a:pt x="981437" y="700907"/>
                  <a:pt x="644212" y="748714"/>
                </a:cubicBezTo>
                <a:cubicBezTo>
                  <a:pt x="305766" y="747033"/>
                  <a:pt x="-3307" y="578287"/>
                  <a:pt x="0" y="374357"/>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E7CC139E-B392-452A-939A-50E1CD6EEA0C}"/>
              </a:ext>
            </a:extLst>
          </p:cNvPr>
          <p:cNvSpPr/>
          <p:nvPr/>
        </p:nvSpPr>
        <p:spPr bwMode="auto">
          <a:xfrm>
            <a:off x="10300404" y="4394658"/>
            <a:ext cx="1452827" cy="804756"/>
          </a:xfrm>
          <a:custGeom>
            <a:avLst/>
            <a:gdLst>
              <a:gd name="connsiteX0" fmla="*/ 0 w 1452827"/>
              <a:gd name="connsiteY0" fmla="*/ 402378 h 804756"/>
              <a:gd name="connsiteX1" fmla="*/ 726414 w 1452827"/>
              <a:gd name="connsiteY1" fmla="*/ 0 h 804756"/>
              <a:gd name="connsiteX2" fmla="*/ 1452828 w 1452827"/>
              <a:gd name="connsiteY2" fmla="*/ 402378 h 804756"/>
              <a:gd name="connsiteX3" fmla="*/ 726414 w 1452827"/>
              <a:gd name="connsiteY3" fmla="*/ 804756 h 804756"/>
              <a:gd name="connsiteX4" fmla="*/ 0 w 1452827"/>
              <a:gd name="connsiteY4" fmla="*/ 402378 h 804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827" h="804756" extrusionOk="0">
                <a:moveTo>
                  <a:pt x="0" y="402378"/>
                </a:moveTo>
                <a:cubicBezTo>
                  <a:pt x="25281" y="240340"/>
                  <a:pt x="302153" y="-5474"/>
                  <a:pt x="726414" y="0"/>
                </a:cubicBezTo>
                <a:cubicBezTo>
                  <a:pt x="1065327" y="9776"/>
                  <a:pt x="1498173" y="162911"/>
                  <a:pt x="1452828" y="402378"/>
                </a:cubicBezTo>
                <a:cubicBezTo>
                  <a:pt x="1475545" y="707537"/>
                  <a:pt x="1115123" y="772622"/>
                  <a:pt x="726414" y="804756"/>
                </a:cubicBezTo>
                <a:cubicBezTo>
                  <a:pt x="362027" y="801188"/>
                  <a:pt x="-18340" y="608955"/>
                  <a:pt x="0" y="402378"/>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E328CF52-93DC-428B-9A17-20537602E824}"/>
              </a:ext>
            </a:extLst>
          </p:cNvPr>
          <p:cNvSpPr/>
          <p:nvPr/>
        </p:nvSpPr>
        <p:spPr bwMode="auto">
          <a:xfrm>
            <a:off x="9314499" y="4961193"/>
            <a:ext cx="1286910" cy="804756"/>
          </a:xfrm>
          <a:custGeom>
            <a:avLst/>
            <a:gdLst>
              <a:gd name="connsiteX0" fmla="*/ 0 w 1286910"/>
              <a:gd name="connsiteY0" fmla="*/ 402378 h 804756"/>
              <a:gd name="connsiteX1" fmla="*/ 643455 w 1286910"/>
              <a:gd name="connsiteY1" fmla="*/ 0 h 804756"/>
              <a:gd name="connsiteX2" fmla="*/ 1286910 w 1286910"/>
              <a:gd name="connsiteY2" fmla="*/ 402378 h 804756"/>
              <a:gd name="connsiteX3" fmla="*/ 643455 w 1286910"/>
              <a:gd name="connsiteY3" fmla="*/ 804756 h 804756"/>
              <a:gd name="connsiteX4" fmla="*/ 0 w 1286910"/>
              <a:gd name="connsiteY4" fmla="*/ 402378 h 804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10" h="804756" extrusionOk="0">
                <a:moveTo>
                  <a:pt x="0" y="402378"/>
                </a:moveTo>
                <a:cubicBezTo>
                  <a:pt x="37986" y="270591"/>
                  <a:pt x="220019" y="-16148"/>
                  <a:pt x="643455" y="0"/>
                </a:cubicBezTo>
                <a:cubicBezTo>
                  <a:pt x="936551" y="9776"/>
                  <a:pt x="1332255" y="162911"/>
                  <a:pt x="1286910" y="402378"/>
                </a:cubicBezTo>
                <a:cubicBezTo>
                  <a:pt x="1313480" y="721603"/>
                  <a:pt x="989392" y="780464"/>
                  <a:pt x="643455" y="804756"/>
                </a:cubicBezTo>
                <a:cubicBezTo>
                  <a:pt x="324885" y="801188"/>
                  <a:pt x="-18340" y="608955"/>
                  <a:pt x="0" y="402378"/>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2042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7BDC8-CEDF-4FE3-925D-AD3238654490}"/>
              </a:ext>
            </a:extLst>
          </p:cNvPr>
          <p:cNvSpPr>
            <a:spLocks noGrp="1"/>
          </p:cNvSpPr>
          <p:nvPr>
            <p:ph type="title"/>
          </p:nvPr>
        </p:nvSpPr>
        <p:spPr>
          <a:xfrm>
            <a:off x="588263" y="457200"/>
            <a:ext cx="11018520" cy="492443"/>
          </a:xfrm>
        </p:spPr>
        <p:txBody>
          <a:bodyPr/>
          <a:lstStyle/>
          <a:p>
            <a:r>
              <a:rPr lang="pt-BR" sz="3200"/>
              <a:t>Treinamento e validação do modelo</a:t>
            </a:r>
          </a:p>
        </p:txBody>
      </p:sp>
      <p:grpSp>
        <p:nvGrpSpPr>
          <p:cNvPr id="44" name="Group 43">
            <a:extLst>
              <a:ext uri="{FF2B5EF4-FFF2-40B4-BE49-F238E27FC236}">
                <a16:creationId xmlns:a16="http://schemas.microsoft.com/office/drawing/2014/main" id="{25DFD180-4E4F-4269-91AD-C2FAC1B607FC}"/>
              </a:ext>
            </a:extLst>
          </p:cNvPr>
          <p:cNvGrpSpPr/>
          <p:nvPr/>
        </p:nvGrpSpPr>
        <p:grpSpPr>
          <a:xfrm>
            <a:off x="507805" y="2056579"/>
            <a:ext cx="6961401" cy="3208320"/>
            <a:chOff x="615715" y="1829399"/>
            <a:chExt cx="6961401" cy="3208320"/>
          </a:xfrm>
        </p:grpSpPr>
        <p:grpSp>
          <p:nvGrpSpPr>
            <p:cNvPr id="28" name="Group 27">
              <a:extLst>
                <a:ext uri="{FF2B5EF4-FFF2-40B4-BE49-F238E27FC236}">
                  <a16:creationId xmlns:a16="http://schemas.microsoft.com/office/drawing/2014/main" id="{0D1C8372-1683-46C2-98FA-F69B8585D05A}"/>
                </a:ext>
              </a:extLst>
            </p:cNvPr>
            <p:cNvGrpSpPr/>
            <p:nvPr/>
          </p:nvGrpSpPr>
          <p:grpSpPr>
            <a:xfrm>
              <a:off x="875017" y="1933770"/>
              <a:ext cx="6702099" cy="3103949"/>
              <a:chOff x="1374813" y="1945129"/>
              <a:chExt cx="5178387" cy="2398271"/>
            </a:xfrm>
          </p:grpSpPr>
          <p:pic>
            <p:nvPicPr>
              <p:cNvPr id="5" name="Graphic 4" descr="Gráfico de dispersão com preenchimento sólido">
                <a:extLst>
                  <a:ext uri="{FF2B5EF4-FFF2-40B4-BE49-F238E27FC236}">
                    <a16:creationId xmlns:a16="http://schemas.microsoft.com/office/drawing/2014/main" id="{F29F56CB-F3ED-4088-A1C1-DB8AD00636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8294" y="2410087"/>
                <a:ext cx="569472" cy="569472"/>
              </a:xfrm>
              <a:prstGeom prst="rect">
                <a:avLst/>
              </a:prstGeom>
            </p:spPr>
          </p:pic>
          <p:pic>
            <p:nvPicPr>
              <p:cNvPr id="7" name="Graphic 6" descr="Rede com preenchimento sólido">
                <a:extLst>
                  <a:ext uri="{FF2B5EF4-FFF2-40B4-BE49-F238E27FC236}">
                    <a16:creationId xmlns:a16="http://schemas.microsoft.com/office/drawing/2014/main" id="{BAEF0614-A3A0-45C5-BA8D-41F2E27CD2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4138" y="3421242"/>
                <a:ext cx="914400" cy="914400"/>
              </a:xfrm>
              <a:prstGeom prst="rect">
                <a:avLst/>
              </a:prstGeom>
            </p:spPr>
          </p:pic>
          <p:pic>
            <p:nvPicPr>
              <p:cNvPr id="9" name="Graphic 8" descr="Engrenagens com preenchimento sólido">
                <a:extLst>
                  <a:ext uri="{FF2B5EF4-FFF2-40B4-BE49-F238E27FC236}">
                    <a16:creationId xmlns:a16="http://schemas.microsoft.com/office/drawing/2014/main" id="{44EAEF58-AF16-4163-8B45-7CCCD2406C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82010" y="1945129"/>
                <a:ext cx="914400" cy="914400"/>
              </a:xfrm>
              <a:prstGeom prst="rect">
                <a:avLst/>
              </a:prstGeom>
            </p:spPr>
          </p:pic>
          <p:pic>
            <p:nvPicPr>
              <p:cNvPr id="11" name="Graphic 10" descr="Contorno de lista">
                <a:extLst>
                  <a:ext uri="{FF2B5EF4-FFF2-40B4-BE49-F238E27FC236}">
                    <a16:creationId xmlns:a16="http://schemas.microsoft.com/office/drawing/2014/main" id="{B1307140-B4EC-4B7C-B637-53DBCDFB8B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4813" y="1945129"/>
                <a:ext cx="914400" cy="914400"/>
              </a:xfrm>
              <a:prstGeom prst="rect">
                <a:avLst/>
              </a:prstGeom>
            </p:spPr>
          </p:pic>
          <p:pic>
            <p:nvPicPr>
              <p:cNvPr id="12" name="Graphic 11" descr="Contorno de lista">
                <a:extLst>
                  <a:ext uri="{FF2B5EF4-FFF2-40B4-BE49-F238E27FC236}">
                    <a16:creationId xmlns:a16="http://schemas.microsoft.com/office/drawing/2014/main" id="{5E413B05-7848-499A-8C18-8E303A759A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4813" y="3429000"/>
                <a:ext cx="914400" cy="914400"/>
              </a:xfrm>
              <a:prstGeom prst="rect">
                <a:avLst/>
              </a:prstGeom>
            </p:spPr>
          </p:pic>
          <p:cxnSp>
            <p:nvCxnSpPr>
              <p:cNvPr id="14" name="Straight Arrow Connector 13">
                <a:extLst>
                  <a:ext uri="{FF2B5EF4-FFF2-40B4-BE49-F238E27FC236}">
                    <a16:creationId xmlns:a16="http://schemas.microsoft.com/office/drawing/2014/main" id="{8CE9BF97-8832-404E-BAB7-2D843C5337D9}"/>
                  </a:ext>
                </a:extLst>
              </p:cNvPr>
              <p:cNvCxnSpPr>
                <a:cxnSpLocks/>
                <a:stCxn id="11" idx="2"/>
                <a:endCxn id="12" idx="0"/>
              </p:cNvCxnSpPr>
              <p:nvPr/>
            </p:nvCxnSpPr>
            <p:spPr>
              <a:xfrm>
                <a:off x="1832013" y="2859529"/>
                <a:ext cx="0" cy="569471"/>
              </a:xfrm>
              <a:prstGeom prst="straightConnector1">
                <a:avLst/>
              </a:prstGeom>
              <a:ln w="38100">
                <a:solidFill>
                  <a:srgbClr val="40CDF5"/>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Arrow: Right 18">
                <a:extLst>
                  <a:ext uri="{FF2B5EF4-FFF2-40B4-BE49-F238E27FC236}">
                    <a16:creationId xmlns:a16="http://schemas.microsoft.com/office/drawing/2014/main" id="{E590ECF0-A8D2-474D-88EC-BD307EEB8C3D}"/>
                  </a:ext>
                </a:extLst>
              </p:cNvPr>
              <p:cNvSpPr/>
              <p:nvPr/>
            </p:nvSpPr>
            <p:spPr bwMode="auto">
              <a:xfrm>
                <a:off x="2244690" y="2090525"/>
                <a:ext cx="914400"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B1CA8306-3CD4-4C51-B69D-A8176762F310}"/>
                  </a:ext>
                </a:extLst>
              </p:cNvPr>
              <p:cNvCxnSpPr/>
              <p:nvPr/>
            </p:nvCxnSpPr>
            <p:spPr>
              <a:xfrm>
                <a:off x="3711012" y="3021699"/>
                <a:ext cx="0" cy="399543"/>
              </a:xfrm>
              <a:prstGeom prst="straightConnector1">
                <a:avLst/>
              </a:prstGeom>
              <a:ln w="762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8EF43DD1-141F-40EE-9828-42EF7C98E8E6}"/>
                  </a:ext>
                </a:extLst>
              </p:cNvPr>
              <p:cNvSpPr/>
              <p:nvPr/>
            </p:nvSpPr>
            <p:spPr bwMode="auto">
              <a:xfrm>
                <a:off x="2257840" y="3639153"/>
                <a:ext cx="914400"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descr="Contorno de área de transferência mista">
                <a:extLst>
                  <a:ext uri="{FF2B5EF4-FFF2-40B4-BE49-F238E27FC236}">
                    <a16:creationId xmlns:a16="http://schemas.microsoft.com/office/drawing/2014/main" id="{6D65E39E-9090-4ADA-BBB3-938722ED90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800" y="3144264"/>
                <a:ext cx="914400" cy="914400"/>
              </a:xfrm>
              <a:prstGeom prst="rect">
                <a:avLst/>
              </a:prstGeom>
            </p:spPr>
          </p:pic>
          <p:pic>
            <p:nvPicPr>
              <p:cNvPr id="26" name="Graphic 25" descr="Oferta e demanda com preenchimento sólido">
                <a:extLst>
                  <a:ext uri="{FF2B5EF4-FFF2-40B4-BE49-F238E27FC236}">
                    <a16:creationId xmlns:a16="http://schemas.microsoft.com/office/drawing/2014/main" id="{562596DF-A332-4A10-8437-D5105758819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22066" y="3421242"/>
                <a:ext cx="914400" cy="914400"/>
              </a:xfrm>
              <a:prstGeom prst="rect">
                <a:avLst/>
              </a:prstGeom>
            </p:spPr>
          </p:pic>
          <p:cxnSp>
            <p:nvCxnSpPr>
              <p:cNvPr id="29" name="Straight Arrow Connector 28">
                <a:extLst>
                  <a:ext uri="{FF2B5EF4-FFF2-40B4-BE49-F238E27FC236}">
                    <a16:creationId xmlns:a16="http://schemas.microsoft.com/office/drawing/2014/main" id="{78704C8C-E7EE-4C1B-889A-C84455C5F8DC}"/>
                  </a:ext>
                </a:extLst>
              </p:cNvPr>
              <p:cNvCxnSpPr>
                <a:cxnSpLocks/>
                <a:stCxn id="7" idx="3"/>
                <a:endCxn id="26" idx="1"/>
              </p:cNvCxnSpPr>
              <p:nvPr/>
            </p:nvCxnSpPr>
            <p:spPr>
              <a:xfrm>
                <a:off x="4198538" y="3878442"/>
                <a:ext cx="823528" cy="0"/>
              </a:xfrm>
              <a:prstGeom prst="straightConnector1">
                <a:avLst/>
              </a:prstGeom>
              <a:ln w="762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35" name="Graphic 34" descr="Crachá 1 com preenchimento sólido">
              <a:extLst>
                <a:ext uri="{FF2B5EF4-FFF2-40B4-BE49-F238E27FC236}">
                  <a16:creationId xmlns:a16="http://schemas.microsoft.com/office/drawing/2014/main" id="{1A6AE4CF-171C-4FCB-9B1F-A1238DC7FB2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5715" y="3144653"/>
              <a:ext cx="682181" cy="682181"/>
            </a:xfrm>
            <a:prstGeom prst="rect">
              <a:avLst/>
            </a:prstGeom>
          </p:spPr>
        </p:pic>
        <p:pic>
          <p:nvPicPr>
            <p:cNvPr id="37" name="Graphic 36" descr="Crachá com preenchimento sólido">
              <a:extLst>
                <a:ext uri="{FF2B5EF4-FFF2-40B4-BE49-F238E27FC236}">
                  <a16:creationId xmlns:a16="http://schemas.microsoft.com/office/drawing/2014/main" id="{840FBC4B-CDC4-4EB9-A6A6-42DDD19E194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27820" y="1829399"/>
              <a:ext cx="682181" cy="682181"/>
            </a:xfrm>
            <a:prstGeom prst="rect">
              <a:avLst/>
            </a:prstGeom>
          </p:spPr>
        </p:pic>
        <p:pic>
          <p:nvPicPr>
            <p:cNvPr id="39" name="Graphic 38" descr="Crachá 3 com preenchimento sólido">
              <a:extLst>
                <a:ext uri="{FF2B5EF4-FFF2-40B4-BE49-F238E27FC236}">
                  <a16:creationId xmlns:a16="http://schemas.microsoft.com/office/drawing/2014/main" id="{82908462-2D81-4EA1-A14C-9288BA22073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14654" y="3227348"/>
              <a:ext cx="682181" cy="682181"/>
            </a:xfrm>
            <a:prstGeom prst="rect">
              <a:avLst/>
            </a:prstGeom>
          </p:spPr>
        </p:pic>
        <p:pic>
          <p:nvPicPr>
            <p:cNvPr id="41" name="Graphic 40" descr="Crachá 5 com preenchimento sólido">
              <a:extLst>
                <a:ext uri="{FF2B5EF4-FFF2-40B4-BE49-F238E27FC236}">
                  <a16:creationId xmlns:a16="http://schemas.microsoft.com/office/drawing/2014/main" id="{D9046F5A-342D-490B-AA21-0029D05183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28943" y="3485743"/>
              <a:ext cx="682181" cy="682181"/>
            </a:xfrm>
            <a:prstGeom prst="rect">
              <a:avLst/>
            </a:prstGeom>
          </p:spPr>
        </p:pic>
        <p:pic>
          <p:nvPicPr>
            <p:cNvPr id="43" name="Graphic 42" descr="Crachá 4 com preenchimento sólido">
              <a:extLst>
                <a:ext uri="{FF2B5EF4-FFF2-40B4-BE49-F238E27FC236}">
                  <a16:creationId xmlns:a16="http://schemas.microsoft.com/office/drawing/2014/main" id="{79E08B1D-1514-42BE-A501-40A1119FA3D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40521" y="3859139"/>
              <a:ext cx="682181" cy="682181"/>
            </a:xfrm>
            <a:prstGeom prst="rect">
              <a:avLst/>
            </a:prstGeom>
          </p:spPr>
        </p:pic>
      </p:grpSp>
      <p:sp>
        <p:nvSpPr>
          <p:cNvPr id="45" name="TextBox 44">
            <a:extLst>
              <a:ext uri="{FF2B5EF4-FFF2-40B4-BE49-F238E27FC236}">
                <a16:creationId xmlns:a16="http://schemas.microsoft.com/office/drawing/2014/main" id="{B46E4A77-EFE6-42C4-8B23-7D40639F87CE}"/>
              </a:ext>
            </a:extLst>
          </p:cNvPr>
          <p:cNvSpPr txBox="1"/>
          <p:nvPr/>
        </p:nvSpPr>
        <p:spPr>
          <a:xfrm>
            <a:off x="7569620" y="1189971"/>
            <a:ext cx="4301462" cy="4308872"/>
          </a:xfrm>
          <a:prstGeom prst="rect">
            <a:avLst/>
          </a:prstGeom>
          <a:noFill/>
        </p:spPr>
        <p:txBody>
          <a:bodyPr wrap="square" lIns="0" tIns="0" rIns="0" bIns="0" rtlCol="0">
            <a:spAutoFit/>
          </a:bodyPr>
          <a:lstStyle/>
          <a:p>
            <a:pPr marL="457200" indent="-457200" algn="l">
              <a:buAutoNum type="arabicPeriod"/>
            </a:pPr>
            <a:r>
              <a:rPr lang="pt-BR" sz="2000" dirty="0">
                <a:gradFill>
                  <a:gsLst>
                    <a:gs pos="2917">
                      <a:schemeClr val="tx1"/>
                    </a:gs>
                    <a:gs pos="30000">
                      <a:schemeClr val="tx1"/>
                    </a:gs>
                  </a:gsLst>
                  <a:lin ang="5400000" scaled="0"/>
                </a:gradFill>
              </a:rPr>
              <a:t>Divida os dados em um conjunto de </a:t>
            </a:r>
            <a:r>
              <a:rPr lang="pt-BR" sz="2000" i="1" dirty="0">
                <a:gradFill>
                  <a:gsLst>
                    <a:gs pos="2917">
                      <a:schemeClr val="tx1"/>
                    </a:gs>
                    <a:gs pos="30000">
                      <a:schemeClr val="tx1"/>
                    </a:gs>
                  </a:gsLst>
                  <a:lin ang="5400000" scaled="0"/>
                </a:gradFill>
              </a:rPr>
              <a:t>treinamento</a:t>
            </a:r>
            <a:r>
              <a:rPr lang="pt-BR" sz="2000" dirty="0">
                <a:gradFill>
                  <a:gsLst>
                    <a:gs pos="2917">
                      <a:schemeClr val="tx1"/>
                    </a:gs>
                    <a:gs pos="30000">
                      <a:schemeClr val="tx1"/>
                    </a:gs>
                  </a:gsLst>
                  <a:lin ang="5400000" scaled="0"/>
                </a:gradFill>
              </a:rPr>
              <a:t> e um conjunto de </a:t>
            </a:r>
            <a:r>
              <a:rPr lang="pt-BR" sz="2000" i="1" dirty="0">
                <a:gradFill>
                  <a:gsLst>
                    <a:gs pos="2917">
                      <a:schemeClr val="tx1"/>
                    </a:gs>
                    <a:gs pos="30000">
                      <a:schemeClr val="tx1"/>
                    </a:gs>
                  </a:gsLst>
                  <a:lin ang="5400000" scaled="0"/>
                </a:gradFill>
              </a:rPr>
              <a:t>validação</a:t>
            </a:r>
          </a:p>
          <a:p>
            <a:pPr marL="457200" indent="-457200" algn="l">
              <a:buAutoNum type="arabicPeriod"/>
            </a:pPr>
            <a:r>
              <a:rPr lang="pt-BR" sz="2000" dirty="0">
                <a:gradFill>
                  <a:gsLst>
                    <a:gs pos="2917">
                      <a:schemeClr val="tx1"/>
                    </a:gs>
                    <a:gs pos="30000">
                      <a:schemeClr val="tx1"/>
                    </a:gs>
                  </a:gsLst>
                  <a:lin ang="5400000" scaled="0"/>
                </a:gradFill>
              </a:rPr>
              <a:t>Aplique um algoritmo para </a:t>
            </a:r>
            <a:r>
              <a:rPr lang="pt-BR" sz="2000" i="1" dirty="0">
                <a:gradFill>
                  <a:gsLst>
                    <a:gs pos="2917">
                      <a:schemeClr val="tx1"/>
                    </a:gs>
                    <a:gs pos="30000">
                      <a:schemeClr val="tx1"/>
                    </a:gs>
                  </a:gsLst>
                  <a:lin ang="5400000" scaled="0"/>
                </a:gradFill>
              </a:rPr>
              <a:t>ajustar</a:t>
            </a:r>
            <a:r>
              <a:rPr lang="pt-BR" sz="2000" dirty="0">
                <a:gradFill>
                  <a:gsLst>
                    <a:gs pos="2917">
                      <a:schemeClr val="tx1"/>
                    </a:gs>
                    <a:gs pos="30000">
                      <a:schemeClr val="tx1"/>
                    </a:gs>
                  </a:gsLst>
                  <a:lin ang="5400000" scaled="0"/>
                </a:gradFill>
              </a:rPr>
              <a:t> os dados de treinamento a um modelo</a:t>
            </a:r>
          </a:p>
          <a:p>
            <a:pPr marL="457200" indent="-457200" algn="l">
              <a:buAutoNum type="arabicPeriod"/>
            </a:pPr>
            <a:r>
              <a:rPr lang="pt-BR" sz="2000" dirty="0">
                <a:gradFill>
                  <a:gsLst>
                    <a:gs pos="2917">
                      <a:schemeClr val="tx1"/>
                    </a:gs>
                    <a:gs pos="30000">
                      <a:schemeClr val="tx1"/>
                    </a:gs>
                  </a:gsLst>
                  <a:lin ang="5400000" scaled="0"/>
                </a:gradFill>
              </a:rPr>
              <a:t>O modelo treinado encapsula as relações nos dados</a:t>
            </a:r>
          </a:p>
          <a:p>
            <a:pPr marL="457200" indent="-457200" algn="l">
              <a:buAutoNum type="arabicPeriod"/>
            </a:pPr>
            <a:r>
              <a:rPr lang="pt-BR" sz="2000" dirty="0">
                <a:gradFill>
                  <a:gsLst>
                    <a:gs pos="2917">
                      <a:schemeClr val="tx1"/>
                    </a:gs>
                    <a:gs pos="30000">
                      <a:schemeClr val="tx1"/>
                    </a:gs>
                  </a:gsLst>
                  <a:lin ang="5400000" scaled="0"/>
                </a:gradFill>
              </a:rPr>
              <a:t>Use o modelo para gerar previsões com base nos dados de validação</a:t>
            </a:r>
          </a:p>
          <a:p>
            <a:pPr marL="457200" indent="-457200" algn="l">
              <a:buAutoNum type="arabicPeriod"/>
            </a:pPr>
            <a:r>
              <a:rPr lang="pt-BR" sz="2000" dirty="0">
                <a:gradFill>
                  <a:gsLst>
                    <a:gs pos="2917">
                      <a:schemeClr val="tx1"/>
                    </a:gs>
                    <a:gs pos="30000">
                      <a:schemeClr val="tx1"/>
                    </a:gs>
                  </a:gsLst>
                  <a:lin ang="5400000" scaled="0"/>
                </a:gradFill>
              </a:rPr>
              <a:t>Use métricas de avaliação para comparar os rótulos previstos com os reais (supervisionado) ou medir a separação dos clusters (não supervisionado)</a:t>
            </a:r>
          </a:p>
          <a:p>
            <a:pPr marL="457200" indent="-457200" algn="l">
              <a:buAutoNum type="arabicPeriod"/>
            </a:pPr>
            <a:r>
              <a:rPr lang="pt-BR" sz="2000" dirty="0">
                <a:gradFill>
                  <a:gsLst>
                    <a:gs pos="2917">
                      <a:schemeClr val="tx1"/>
                    </a:gs>
                    <a:gs pos="30000">
                      <a:schemeClr val="tx1"/>
                    </a:gs>
                  </a:gsLst>
                  <a:lin ang="5400000" scaled="0"/>
                </a:gradFill>
              </a:rPr>
              <a:t>Repita...</a:t>
            </a:r>
          </a:p>
        </p:txBody>
      </p:sp>
      <p:cxnSp>
        <p:nvCxnSpPr>
          <p:cNvPr id="49" name="Connector: Elbow 48">
            <a:extLst>
              <a:ext uri="{FF2B5EF4-FFF2-40B4-BE49-F238E27FC236}">
                <a16:creationId xmlns:a16="http://schemas.microsoft.com/office/drawing/2014/main" id="{3D879B49-056C-445E-A6E7-51172B8089C9}"/>
              </a:ext>
            </a:extLst>
          </p:cNvPr>
          <p:cNvCxnSpPr>
            <a:stCxn id="26" idx="2"/>
            <a:endCxn id="35" idx="1"/>
          </p:cNvCxnSpPr>
          <p:nvPr/>
        </p:nvCxnSpPr>
        <p:spPr>
          <a:xfrm rot="5400000" flipH="1">
            <a:off x="2522572" y="1698157"/>
            <a:ext cx="1541934" cy="5571468"/>
          </a:xfrm>
          <a:prstGeom prst="bentConnector4">
            <a:avLst>
              <a:gd name="adj1" fmla="val -49450"/>
              <a:gd name="adj2" fmla="val 104103"/>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rachá 6 com preenchimento sólido">
            <a:extLst>
              <a:ext uri="{FF2B5EF4-FFF2-40B4-BE49-F238E27FC236}">
                <a16:creationId xmlns:a16="http://schemas.microsoft.com/office/drawing/2014/main" id="{25840F72-F1C1-4529-85A2-B3FB3F2E451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869059" y="5521970"/>
            <a:ext cx="699306" cy="699306"/>
          </a:xfrm>
          <a:prstGeom prst="rect">
            <a:avLst/>
          </a:prstGeom>
        </p:spPr>
      </p:pic>
    </p:spTree>
    <p:extLst>
      <p:ext uri="{BB962C8B-B14F-4D97-AF65-F5344CB8AC3E}">
        <p14:creationId xmlns:p14="http://schemas.microsoft.com/office/powerpoint/2010/main" val="13994887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pt-BR"/>
              <a:t>Lição 2: </a:t>
            </a:r>
            <a:r>
              <a:rPr lang="pt-BR" sz="3600"/>
              <a:t>Azure Machine Learning</a:t>
            </a:r>
          </a:p>
        </p:txBody>
      </p:sp>
      <p:pic>
        <p:nvPicPr>
          <p:cNvPr id="2" name="Picture 1" descr="Ícone de três arcos concêntricos">
            <a:extLst>
              <a:ext uri="{FF2B5EF4-FFF2-40B4-BE49-F238E27FC236}">
                <a16:creationId xmlns:a16="http://schemas.microsoft.com/office/drawing/2014/main" id="{8AC2CBA1-CF1D-4600-9B90-30C8B73A53B3}"/>
              </a:ext>
            </a:extLst>
          </p:cNvPr>
          <p:cNvPicPr>
            <a:picLocks noChangeAspect="1"/>
          </p:cNvPicPr>
          <p:nvPr/>
        </p:nvPicPr>
        <p:blipFill>
          <a:blip r:embed="rId3"/>
          <a:stretch>
            <a:fillRect/>
          </a:stretch>
        </p:blipFill>
        <p:spPr>
          <a:xfrm>
            <a:off x="10094976" y="2779776"/>
            <a:ext cx="1280160" cy="1280160"/>
          </a:xfrm>
          <a:prstGeom prst="rect">
            <a:avLst/>
          </a:prstGeom>
        </p:spPr>
      </p:pic>
    </p:spTree>
    <p:extLst>
      <p:ext uri="{BB962C8B-B14F-4D97-AF65-F5344CB8AC3E}">
        <p14:creationId xmlns:p14="http://schemas.microsoft.com/office/powerpoint/2010/main" val="21378187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190D-6CCB-4934-99BA-D1254CEE689F}"/>
              </a:ext>
            </a:extLst>
          </p:cNvPr>
          <p:cNvSpPr>
            <a:spLocks noGrp="1"/>
          </p:cNvSpPr>
          <p:nvPr>
            <p:ph type="title"/>
          </p:nvPr>
        </p:nvSpPr>
        <p:spPr>
          <a:xfrm>
            <a:off x="588263" y="457200"/>
            <a:ext cx="11018520" cy="492443"/>
          </a:xfrm>
        </p:spPr>
        <p:txBody>
          <a:bodyPr/>
          <a:lstStyle/>
          <a:p>
            <a:r>
              <a:rPr lang="pt-BR" sz="3200"/>
              <a:t>O que é o Azure Machine Learning?</a:t>
            </a:r>
          </a:p>
        </p:txBody>
      </p:sp>
      <p:sp>
        <p:nvSpPr>
          <p:cNvPr id="3" name="Text Placeholder 2">
            <a:extLst>
              <a:ext uri="{FF2B5EF4-FFF2-40B4-BE49-F238E27FC236}">
                <a16:creationId xmlns:a16="http://schemas.microsoft.com/office/drawing/2014/main" id="{3F950954-AC3B-4750-AE6D-5F61D4A99443}"/>
              </a:ext>
            </a:extLst>
          </p:cNvPr>
          <p:cNvSpPr>
            <a:spLocks noGrp="1"/>
          </p:cNvSpPr>
          <p:nvPr>
            <p:ph type="body" sz="quarter" idx="10"/>
          </p:nvPr>
        </p:nvSpPr>
        <p:spPr>
          <a:xfrm>
            <a:off x="584200" y="1435497"/>
            <a:ext cx="11018520" cy="615553"/>
          </a:xfrm>
        </p:spPr>
        <p:txBody>
          <a:bodyPr vert="horz" wrap="square" lIns="0" tIns="91440" rIns="146304" bIns="91440" rtlCol="0" anchor="t">
            <a:spAutoFit/>
          </a:bodyPr>
          <a:lstStyle/>
          <a:p>
            <a:pPr marL="0" indent="0">
              <a:buNone/>
            </a:pPr>
            <a:r>
              <a:rPr lang="pt-BR" sz="2800">
                <a:latin typeface="Segoe UI Semilight"/>
                <a:cs typeface="Segoe UI Semilight"/>
              </a:rPr>
              <a:t>Uma plataforma baseada em nuvem para machine learning</a:t>
            </a:r>
          </a:p>
        </p:txBody>
      </p:sp>
      <p:grpSp>
        <p:nvGrpSpPr>
          <p:cNvPr id="38" name="Compute">
            <a:extLst>
              <a:ext uri="{FF2B5EF4-FFF2-40B4-BE49-F238E27FC236}">
                <a16:creationId xmlns:a16="http://schemas.microsoft.com/office/drawing/2014/main" id="{BD878A1E-D149-4915-9DFE-E1E1A3343990}"/>
              </a:ext>
            </a:extLst>
          </p:cNvPr>
          <p:cNvGrpSpPr/>
          <p:nvPr/>
        </p:nvGrpSpPr>
        <p:grpSpPr>
          <a:xfrm>
            <a:off x="4946319" y="3553344"/>
            <a:ext cx="741874" cy="803522"/>
            <a:chOff x="4946319" y="3553344"/>
            <a:chExt cx="741874" cy="803522"/>
          </a:xfrm>
        </p:grpSpPr>
        <p:pic>
          <p:nvPicPr>
            <p:cNvPr id="28" name="Graphic 27" descr="Servidor">
              <a:extLst>
                <a:ext uri="{FF2B5EF4-FFF2-40B4-BE49-F238E27FC236}">
                  <a16:creationId xmlns:a16="http://schemas.microsoft.com/office/drawing/2014/main" id="{748E26EE-54CE-49AC-806E-E19C72898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6319" y="3553344"/>
              <a:ext cx="647742" cy="647742"/>
            </a:xfrm>
            <a:prstGeom prst="rect">
              <a:avLst/>
            </a:prstGeom>
          </p:spPr>
        </p:pic>
        <p:sp>
          <p:nvSpPr>
            <p:cNvPr id="31" name="TextBox 30">
              <a:extLst>
                <a:ext uri="{FF2B5EF4-FFF2-40B4-BE49-F238E27FC236}">
                  <a16:creationId xmlns:a16="http://schemas.microsoft.com/office/drawing/2014/main" id="{63154537-0F3C-49B4-9702-31E53255FFEE}"/>
                </a:ext>
              </a:extLst>
            </p:cNvPr>
            <p:cNvSpPr txBox="1"/>
            <p:nvPr/>
          </p:nvSpPr>
          <p:spPr>
            <a:xfrm>
              <a:off x="4957031" y="4141422"/>
              <a:ext cx="731162" cy="215444"/>
            </a:xfrm>
            <a:prstGeom prst="rect">
              <a:avLst/>
            </a:prstGeom>
            <a:noFill/>
          </p:spPr>
          <p:txBody>
            <a:bodyPr wrap="none" lIns="0" tIns="0" rIns="0" bIns="0" rtlCol="0">
              <a:spAutoFit/>
            </a:bodyPr>
            <a:lstStyle/>
            <a:p>
              <a:pPr algn="l"/>
              <a:r>
                <a:rPr lang="pt-BR" sz="1400">
                  <a:gradFill>
                    <a:gsLst>
                      <a:gs pos="2917">
                        <a:schemeClr val="tx1"/>
                      </a:gs>
                      <a:gs pos="30000">
                        <a:schemeClr val="tx1"/>
                      </a:gs>
                    </a:gsLst>
                    <a:lin ang="5400000" scaled="0"/>
                  </a:gradFill>
                </a:rPr>
                <a:t>Computação</a:t>
              </a:r>
            </a:p>
          </p:txBody>
        </p:sp>
      </p:grpSp>
      <p:grpSp>
        <p:nvGrpSpPr>
          <p:cNvPr id="39" name="Data">
            <a:extLst>
              <a:ext uri="{FF2B5EF4-FFF2-40B4-BE49-F238E27FC236}">
                <a16:creationId xmlns:a16="http://schemas.microsoft.com/office/drawing/2014/main" id="{3332A2F6-6D0C-4E32-B67C-4C709BA95EFC}"/>
              </a:ext>
            </a:extLst>
          </p:cNvPr>
          <p:cNvGrpSpPr/>
          <p:nvPr/>
        </p:nvGrpSpPr>
        <p:grpSpPr>
          <a:xfrm>
            <a:off x="5284543" y="4403824"/>
            <a:ext cx="647742" cy="780104"/>
            <a:chOff x="5284543" y="4403824"/>
            <a:chExt cx="647742" cy="780104"/>
          </a:xfrm>
        </p:grpSpPr>
        <p:pic>
          <p:nvPicPr>
            <p:cNvPr id="30" name="Graphic 29" descr="Banco de dados">
              <a:extLst>
                <a:ext uri="{FF2B5EF4-FFF2-40B4-BE49-F238E27FC236}">
                  <a16:creationId xmlns:a16="http://schemas.microsoft.com/office/drawing/2014/main" id="{E4AF56EA-0268-4812-8019-29C9139AF9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4543" y="4403824"/>
              <a:ext cx="647742" cy="647742"/>
            </a:xfrm>
            <a:prstGeom prst="rect">
              <a:avLst/>
            </a:prstGeom>
          </p:spPr>
        </p:pic>
        <p:sp>
          <p:nvSpPr>
            <p:cNvPr id="32" name="TextBox 31">
              <a:extLst>
                <a:ext uri="{FF2B5EF4-FFF2-40B4-BE49-F238E27FC236}">
                  <a16:creationId xmlns:a16="http://schemas.microsoft.com/office/drawing/2014/main" id="{68A58436-1AEC-4004-B232-8CDB17845041}"/>
                </a:ext>
              </a:extLst>
            </p:cNvPr>
            <p:cNvSpPr txBox="1"/>
            <p:nvPr/>
          </p:nvSpPr>
          <p:spPr>
            <a:xfrm>
              <a:off x="5423267" y="4968484"/>
              <a:ext cx="370294" cy="215444"/>
            </a:xfrm>
            <a:prstGeom prst="rect">
              <a:avLst/>
            </a:prstGeom>
            <a:noFill/>
          </p:spPr>
          <p:txBody>
            <a:bodyPr wrap="none" lIns="0" tIns="0" rIns="0" bIns="0" rtlCol="0">
              <a:spAutoFit/>
            </a:bodyPr>
            <a:lstStyle/>
            <a:p>
              <a:pPr algn="l"/>
              <a:r>
                <a:rPr lang="pt-BR" sz="1400">
                  <a:gradFill>
                    <a:gsLst>
                      <a:gs pos="2917">
                        <a:schemeClr val="tx1"/>
                      </a:gs>
                      <a:gs pos="30000">
                        <a:schemeClr val="tx1"/>
                      </a:gs>
                    </a:gsLst>
                    <a:lin ang="5400000" scaled="0"/>
                  </a:gradFill>
                </a:rPr>
                <a:t>Dados</a:t>
              </a:r>
            </a:p>
          </p:txBody>
        </p:sp>
      </p:grpSp>
      <p:grpSp>
        <p:nvGrpSpPr>
          <p:cNvPr id="41" name="Models">
            <a:extLst>
              <a:ext uri="{FF2B5EF4-FFF2-40B4-BE49-F238E27FC236}">
                <a16:creationId xmlns:a16="http://schemas.microsoft.com/office/drawing/2014/main" id="{FF2861D6-EC7D-4CBD-B80A-1B2BB62F5ED7}"/>
              </a:ext>
            </a:extLst>
          </p:cNvPr>
          <p:cNvGrpSpPr/>
          <p:nvPr/>
        </p:nvGrpSpPr>
        <p:grpSpPr>
          <a:xfrm>
            <a:off x="6228741" y="4400402"/>
            <a:ext cx="647742" cy="792765"/>
            <a:chOff x="6228741" y="4400402"/>
            <a:chExt cx="647742" cy="792765"/>
          </a:xfrm>
        </p:grpSpPr>
        <p:pic>
          <p:nvPicPr>
            <p:cNvPr id="26" name="Graphic 25" descr="Rede">
              <a:extLst>
                <a:ext uri="{FF2B5EF4-FFF2-40B4-BE49-F238E27FC236}">
                  <a16:creationId xmlns:a16="http://schemas.microsoft.com/office/drawing/2014/main" id="{23D63E38-F04D-4933-8427-1F04F8ABF4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8741" y="4400402"/>
              <a:ext cx="647742" cy="647742"/>
            </a:xfrm>
            <a:prstGeom prst="rect">
              <a:avLst/>
            </a:prstGeom>
          </p:spPr>
        </p:pic>
        <p:sp>
          <p:nvSpPr>
            <p:cNvPr id="34" name="TextBox 33">
              <a:extLst>
                <a:ext uri="{FF2B5EF4-FFF2-40B4-BE49-F238E27FC236}">
                  <a16:creationId xmlns:a16="http://schemas.microsoft.com/office/drawing/2014/main" id="{2DC5DFB5-DC02-45F6-8B63-97E4C218CA48}"/>
                </a:ext>
              </a:extLst>
            </p:cNvPr>
            <p:cNvSpPr txBox="1"/>
            <p:nvPr/>
          </p:nvSpPr>
          <p:spPr>
            <a:xfrm>
              <a:off x="6258460" y="4977723"/>
              <a:ext cx="588303" cy="215444"/>
            </a:xfrm>
            <a:prstGeom prst="rect">
              <a:avLst/>
            </a:prstGeom>
            <a:noFill/>
          </p:spPr>
          <p:txBody>
            <a:bodyPr wrap="none" lIns="0" tIns="0" rIns="0" bIns="0" rtlCol="0">
              <a:spAutoFit/>
            </a:bodyPr>
            <a:lstStyle/>
            <a:p>
              <a:pPr algn="l"/>
              <a:r>
                <a:rPr lang="pt-BR" sz="1400">
                  <a:gradFill>
                    <a:gsLst>
                      <a:gs pos="2917">
                        <a:schemeClr val="tx1"/>
                      </a:gs>
                      <a:gs pos="30000">
                        <a:schemeClr val="tx1"/>
                      </a:gs>
                    </a:gsLst>
                    <a:lin ang="5400000" scaled="0"/>
                  </a:gradFill>
                </a:rPr>
                <a:t>Modelos</a:t>
              </a:r>
            </a:p>
          </p:txBody>
        </p:sp>
      </p:grpSp>
      <p:grpSp>
        <p:nvGrpSpPr>
          <p:cNvPr id="9" name="Group 8">
            <a:extLst>
              <a:ext uri="{FF2B5EF4-FFF2-40B4-BE49-F238E27FC236}">
                <a16:creationId xmlns:a16="http://schemas.microsoft.com/office/drawing/2014/main" id="{2280212B-92BE-B06F-59A6-B4FEC4C78D7D}"/>
              </a:ext>
            </a:extLst>
          </p:cNvPr>
          <p:cNvGrpSpPr/>
          <p:nvPr/>
        </p:nvGrpSpPr>
        <p:grpSpPr>
          <a:xfrm>
            <a:off x="2697189" y="504349"/>
            <a:ext cx="7124414" cy="7194484"/>
            <a:chOff x="2697189" y="635729"/>
            <a:chExt cx="7063104" cy="7063104"/>
          </a:xfrm>
        </p:grpSpPr>
        <p:grpSp>
          <p:nvGrpSpPr>
            <p:cNvPr id="36" name="Azure">
              <a:extLst>
                <a:ext uri="{FF2B5EF4-FFF2-40B4-BE49-F238E27FC236}">
                  <a16:creationId xmlns:a16="http://schemas.microsoft.com/office/drawing/2014/main" id="{2BE09858-F4F5-4B3A-9A12-ED657E7D44AC}"/>
                </a:ext>
              </a:extLst>
            </p:cNvPr>
            <p:cNvGrpSpPr/>
            <p:nvPr/>
          </p:nvGrpSpPr>
          <p:grpSpPr>
            <a:xfrm>
              <a:off x="2697189" y="635729"/>
              <a:ext cx="7063104" cy="7063104"/>
              <a:chOff x="2697189" y="635729"/>
              <a:chExt cx="7063104" cy="7063104"/>
            </a:xfrm>
          </p:grpSpPr>
          <p:pic>
            <p:nvPicPr>
              <p:cNvPr id="15" name="Graphic 14" descr="Nuvem">
                <a:extLst>
                  <a:ext uri="{FF2B5EF4-FFF2-40B4-BE49-F238E27FC236}">
                    <a16:creationId xmlns:a16="http://schemas.microsoft.com/office/drawing/2014/main" id="{722228F1-5408-42B3-8B16-99B52A3574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97189" y="635729"/>
                <a:ext cx="7063104" cy="7063104"/>
              </a:xfrm>
              <a:prstGeom prst="rect">
                <a:avLst/>
              </a:prstGeom>
            </p:spPr>
          </p:pic>
          <p:sp>
            <p:nvSpPr>
              <p:cNvPr id="16" name="TextBox 15">
                <a:extLst>
                  <a:ext uri="{FF2B5EF4-FFF2-40B4-BE49-F238E27FC236}">
                    <a16:creationId xmlns:a16="http://schemas.microsoft.com/office/drawing/2014/main" id="{19885E0B-B5AE-4269-97F1-41E0D75D10FE}"/>
                  </a:ext>
                </a:extLst>
              </p:cNvPr>
              <p:cNvSpPr txBox="1"/>
              <p:nvPr/>
            </p:nvSpPr>
            <p:spPr>
              <a:xfrm>
                <a:off x="5225024" y="5930043"/>
                <a:ext cx="2126993" cy="307777"/>
              </a:xfrm>
              <a:prstGeom prst="rect">
                <a:avLst/>
              </a:prstGeom>
              <a:noFill/>
            </p:spPr>
            <p:txBody>
              <a:bodyPr wrap="none" lIns="0" tIns="0" rIns="0" bIns="0" rtlCol="0">
                <a:spAutoFit/>
              </a:bodyPr>
              <a:lstStyle/>
              <a:p>
                <a:pPr algn="l"/>
                <a:r>
                  <a:rPr lang="pt-BR" sz="2000">
                    <a:gradFill>
                      <a:gsLst>
                        <a:gs pos="2917">
                          <a:schemeClr val="tx1"/>
                        </a:gs>
                        <a:gs pos="30000">
                          <a:schemeClr val="tx1"/>
                        </a:gs>
                      </a:gsLst>
                      <a:lin ang="5400000" scaled="0"/>
                    </a:gradFill>
                  </a:rPr>
                  <a:t>Assinatura do Azure</a:t>
                </a:r>
              </a:p>
            </p:txBody>
          </p:sp>
        </p:grpSp>
        <p:pic>
          <p:nvPicPr>
            <p:cNvPr id="5" name="Graphic 4">
              <a:extLst>
                <a:ext uri="{FF2B5EF4-FFF2-40B4-BE49-F238E27FC236}">
                  <a16:creationId xmlns:a16="http://schemas.microsoft.com/office/drawing/2014/main" id="{5A517E83-CD39-4B1A-86C9-4DEBB24EB6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53563" y="5803210"/>
              <a:ext cx="469049" cy="469049"/>
            </a:xfrm>
            <a:prstGeom prst="rect">
              <a:avLst/>
            </a:prstGeom>
          </p:spPr>
        </p:pic>
      </p:grpSp>
      <p:grpSp>
        <p:nvGrpSpPr>
          <p:cNvPr id="4" name="Group 3">
            <a:extLst>
              <a:ext uri="{FF2B5EF4-FFF2-40B4-BE49-F238E27FC236}">
                <a16:creationId xmlns:a16="http://schemas.microsoft.com/office/drawing/2014/main" id="{22539025-FEE2-8C6D-0A71-D7709ED3A68F}"/>
              </a:ext>
            </a:extLst>
          </p:cNvPr>
          <p:cNvGrpSpPr/>
          <p:nvPr/>
        </p:nvGrpSpPr>
        <p:grpSpPr>
          <a:xfrm>
            <a:off x="4603315" y="3429001"/>
            <a:ext cx="3370413" cy="2254403"/>
            <a:chOff x="4603315" y="3429001"/>
            <a:chExt cx="3370413" cy="2254403"/>
          </a:xfrm>
        </p:grpSpPr>
        <p:grpSp>
          <p:nvGrpSpPr>
            <p:cNvPr id="37" name="Azure ML Workspace">
              <a:extLst>
                <a:ext uri="{FF2B5EF4-FFF2-40B4-BE49-F238E27FC236}">
                  <a16:creationId xmlns:a16="http://schemas.microsoft.com/office/drawing/2014/main" id="{E748AAF7-A689-4008-8899-A581F1775F9D}"/>
                </a:ext>
              </a:extLst>
            </p:cNvPr>
            <p:cNvGrpSpPr/>
            <p:nvPr/>
          </p:nvGrpSpPr>
          <p:grpSpPr>
            <a:xfrm>
              <a:off x="4603315" y="3429001"/>
              <a:ext cx="3370413" cy="2244159"/>
              <a:chOff x="4603315" y="3429001"/>
              <a:chExt cx="3370413" cy="2244159"/>
            </a:xfrm>
          </p:grpSpPr>
          <p:sp>
            <p:nvSpPr>
              <p:cNvPr id="17" name="Rectangle: Rounded Corners 16">
                <a:extLst>
                  <a:ext uri="{FF2B5EF4-FFF2-40B4-BE49-F238E27FC236}">
                    <a16:creationId xmlns:a16="http://schemas.microsoft.com/office/drawing/2014/main" id="{B095BCD2-1A8F-42A5-B5E5-76771B765E04}"/>
                  </a:ext>
                </a:extLst>
              </p:cNvPr>
              <p:cNvSpPr/>
              <p:nvPr/>
            </p:nvSpPr>
            <p:spPr bwMode="auto">
              <a:xfrm>
                <a:off x="4603315" y="3429001"/>
                <a:ext cx="3370413" cy="1911742"/>
              </a:xfrm>
              <a:prstGeom prst="roundRect">
                <a:avLst/>
              </a:prstGeom>
              <a:noFill/>
              <a:ln w="762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C8DB942-6F7D-412E-A738-492BB67B9DD5}"/>
                  </a:ext>
                </a:extLst>
              </p:cNvPr>
              <p:cNvSpPr txBox="1"/>
              <p:nvPr/>
            </p:nvSpPr>
            <p:spPr>
              <a:xfrm>
                <a:off x="5197594" y="5365383"/>
                <a:ext cx="2380332" cy="307777"/>
              </a:xfrm>
              <a:prstGeom prst="rect">
                <a:avLst/>
              </a:prstGeom>
              <a:noFill/>
            </p:spPr>
            <p:txBody>
              <a:bodyPr wrap="none" lIns="0" tIns="0" rIns="0" bIns="0" rtlCol="0">
                <a:spAutoFit/>
              </a:bodyPr>
              <a:lstStyle/>
              <a:p>
                <a:pPr algn="l"/>
                <a:r>
                  <a:rPr lang="pt-BR" sz="2000">
                    <a:gradFill>
                      <a:gsLst>
                        <a:gs pos="2917">
                          <a:schemeClr val="tx1"/>
                        </a:gs>
                        <a:gs pos="30000">
                          <a:schemeClr val="tx1"/>
                        </a:gs>
                      </a:gsLst>
                      <a:lin ang="5400000" scaled="0"/>
                    </a:gradFill>
                  </a:rPr>
                  <a:t>Workspace do Azure ML</a:t>
                </a:r>
              </a:p>
            </p:txBody>
          </p:sp>
        </p:grpSp>
        <p:pic>
          <p:nvPicPr>
            <p:cNvPr id="7" name="Graphic 6">
              <a:extLst>
                <a:ext uri="{FF2B5EF4-FFF2-40B4-BE49-F238E27FC236}">
                  <a16:creationId xmlns:a16="http://schemas.microsoft.com/office/drawing/2014/main" id="{DAFE9D9C-A64D-47B6-A65E-A289B275C8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38985" y="4968484"/>
              <a:ext cx="714920" cy="714920"/>
            </a:xfrm>
            <a:prstGeom prst="rect">
              <a:avLst/>
            </a:prstGeom>
          </p:spPr>
        </p:pic>
      </p:grpSp>
      <p:grpSp>
        <p:nvGrpSpPr>
          <p:cNvPr id="12" name="Group 11">
            <a:extLst>
              <a:ext uri="{FF2B5EF4-FFF2-40B4-BE49-F238E27FC236}">
                <a16:creationId xmlns:a16="http://schemas.microsoft.com/office/drawing/2014/main" id="{B51C068E-9CA0-62E3-04B3-2BDD4B00AB1F}"/>
              </a:ext>
            </a:extLst>
          </p:cNvPr>
          <p:cNvGrpSpPr/>
          <p:nvPr/>
        </p:nvGrpSpPr>
        <p:grpSpPr>
          <a:xfrm>
            <a:off x="7173432" y="3929080"/>
            <a:ext cx="970610" cy="778640"/>
            <a:chOff x="7173432" y="3929080"/>
            <a:chExt cx="970610" cy="778640"/>
          </a:xfrm>
        </p:grpSpPr>
        <p:grpSp>
          <p:nvGrpSpPr>
            <p:cNvPr id="42" name="Services">
              <a:extLst>
                <a:ext uri="{FF2B5EF4-FFF2-40B4-BE49-F238E27FC236}">
                  <a16:creationId xmlns:a16="http://schemas.microsoft.com/office/drawing/2014/main" id="{52E157CB-2567-4809-99B1-2EAC271D6A72}"/>
                </a:ext>
              </a:extLst>
            </p:cNvPr>
            <p:cNvGrpSpPr/>
            <p:nvPr/>
          </p:nvGrpSpPr>
          <p:grpSpPr>
            <a:xfrm>
              <a:off x="7173432" y="3929080"/>
              <a:ext cx="682851" cy="778640"/>
              <a:chOff x="7138488" y="3929080"/>
              <a:chExt cx="682851" cy="778640"/>
            </a:xfrm>
          </p:grpSpPr>
          <p:pic>
            <p:nvPicPr>
              <p:cNvPr id="22" name="Graphic 21" descr="Engrenagem única">
                <a:extLst>
                  <a:ext uri="{FF2B5EF4-FFF2-40B4-BE49-F238E27FC236}">
                    <a16:creationId xmlns:a16="http://schemas.microsoft.com/office/drawing/2014/main" id="{64BE475E-C33D-43F0-8D39-8D949E2C3B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38488" y="3929080"/>
                <a:ext cx="647742" cy="647742"/>
              </a:xfrm>
              <a:prstGeom prst="rect">
                <a:avLst/>
              </a:prstGeom>
            </p:spPr>
          </p:pic>
          <p:sp>
            <p:nvSpPr>
              <p:cNvPr id="35" name="TextBox 34">
                <a:extLst>
                  <a:ext uri="{FF2B5EF4-FFF2-40B4-BE49-F238E27FC236}">
                    <a16:creationId xmlns:a16="http://schemas.microsoft.com/office/drawing/2014/main" id="{09E63455-2829-44C6-9D82-3EACF5644F55}"/>
                  </a:ext>
                </a:extLst>
              </p:cNvPr>
              <p:cNvSpPr txBox="1"/>
              <p:nvPr/>
            </p:nvSpPr>
            <p:spPr>
              <a:xfrm>
                <a:off x="7176162" y="4492276"/>
                <a:ext cx="645177" cy="215444"/>
              </a:xfrm>
              <a:prstGeom prst="rect">
                <a:avLst/>
              </a:prstGeom>
              <a:noFill/>
            </p:spPr>
            <p:txBody>
              <a:bodyPr wrap="none" lIns="0" tIns="0" rIns="0" bIns="0" rtlCol="0">
                <a:spAutoFit/>
              </a:bodyPr>
              <a:lstStyle/>
              <a:p>
                <a:pPr algn="l"/>
                <a:r>
                  <a:rPr lang="pt-BR" sz="1400">
                    <a:gradFill>
                      <a:gsLst>
                        <a:gs pos="2917">
                          <a:schemeClr val="tx1"/>
                        </a:gs>
                        <a:gs pos="30000">
                          <a:schemeClr val="tx1"/>
                        </a:gs>
                      </a:gsLst>
                      <a:lin ang="5400000" scaled="0"/>
                    </a:gradFill>
                  </a:rPr>
                  <a:t>Serviços</a:t>
                </a:r>
              </a:p>
            </p:txBody>
          </p:sp>
        </p:grpSp>
        <p:cxnSp>
          <p:nvCxnSpPr>
            <p:cNvPr id="11" name="Straight Arrow Connector 10">
              <a:extLst>
                <a:ext uri="{FF2B5EF4-FFF2-40B4-BE49-F238E27FC236}">
                  <a16:creationId xmlns:a16="http://schemas.microsoft.com/office/drawing/2014/main" id="{FE2B518B-C32A-4226-9ED0-E38F7385BA74}"/>
                </a:ext>
              </a:extLst>
            </p:cNvPr>
            <p:cNvCxnSpPr>
              <a:cxnSpLocks/>
            </p:cNvCxnSpPr>
            <p:nvPr/>
          </p:nvCxnSpPr>
          <p:spPr>
            <a:xfrm>
              <a:off x="7631953" y="4249144"/>
              <a:ext cx="512089" cy="3807"/>
            </a:xfrm>
            <a:prstGeom prst="straightConnector1">
              <a:avLst/>
            </a:prstGeom>
            <a:ln w="38100">
              <a:solidFill>
                <a:srgbClr val="0078D4"/>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0F42D4B5-4DB4-4247-97AB-C2A15096A5A2}"/>
              </a:ext>
            </a:extLst>
          </p:cNvPr>
          <p:cNvGrpSpPr/>
          <p:nvPr/>
        </p:nvGrpSpPr>
        <p:grpSpPr>
          <a:xfrm>
            <a:off x="6022326" y="3509502"/>
            <a:ext cx="762536" cy="794635"/>
            <a:chOff x="6022326" y="3509502"/>
            <a:chExt cx="762536" cy="794635"/>
          </a:xfrm>
        </p:grpSpPr>
        <p:grpSp>
          <p:nvGrpSpPr>
            <p:cNvPr id="40" name="Experiments">
              <a:extLst>
                <a:ext uri="{FF2B5EF4-FFF2-40B4-BE49-F238E27FC236}">
                  <a16:creationId xmlns:a16="http://schemas.microsoft.com/office/drawing/2014/main" id="{3DB5A777-B523-4ADA-BD7F-9C54244BAD54}"/>
                </a:ext>
              </a:extLst>
            </p:cNvPr>
            <p:cNvGrpSpPr/>
            <p:nvPr/>
          </p:nvGrpSpPr>
          <p:grpSpPr>
            <a:xfrm>
              <a:off x="6225856" y="3779549"/>
              <a:ext cx="559006" cy="524588"/>
              <a:chOff x="6225856" y="3779549"/>
              <a:chExt cx="559006" cy="524588"/>
            </a:xfrm>
          </p:grpSpPr>
          <p:pic>
            <p:nvPicPr>
              <p:cNvPr id="24" name="Graphic 23" descr="Gráfico de dispersão">
                <a:extLst>
                  <a:ext uri="{FF2B5EF4-FFF2-40B4-BE49-F238E27FC236}">
                    <a16:creationId xmlns:a16="http://schemas.microsoft.com/office/drawing/2014/main" id="{3C46C789-80D6-43FE-B993-A592B11C70F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91818" y="3779549"/>
                <a:ext cx="393044" cy="393044"/>
              </a:xfrm>
              <a:prstGeom prst="rect">
                <a:avLst/>
              </a:prstGeom>
            </p:spPr>
          </p:pic>
          <p:sp>
            <p:nvSpPr>
              <p:cNvPr id="33" name="TextBox 32">
                <a:extLst>
                  <a:ext uri="{FF2B5EF4-FFF2-40B4-BE49-F238E27FC236}">
                    <a16:creationId xmlns:a16="http://schemas.microsoft.com/office/drawing/2014/main" id="{937F9C02-CA34-40F4-9BD3-2F64852F8545}"/>
                  </a:ext>
                </a:extLst>
              </p:cNvPr>
              <p:cNvSpPr txBox="1"/>
              <p:nvPr/>
            </p:nvSpPr>
            <p:spPr>
              <a:xfrm>
                <a:off x="6225856" y="4088693"/>
                <a:ext cx="352661" cy="215444"/>
              </a:xfrm>
              <a:prstGeom prst="rect">
                <a:avLst/>
              </a:prstGeom>
              <a:noFill/>
            </p:spPr>
            <p:txBody>
              <a:bodyPr wrap="none" lIns="0" tIns="0" rIns="0" bIns="0" rtlCol="0">
                <a:spAutoFit/>
              </a:bodyPr>
              <a:lstStyle/>
              <a:p>
                <a:pPr algn="l"/>
                <a:r>
                  <a:rPr lang="pt-BR" sz="1400">
                    <a:gradFill>
                      <a:gsLst>
                        <a:gs pos="2917">
                          <a:schemeClr val="tx1"/>
                        </a:gs>
                        <a:gs pos="30000">
                          <a:schemeClr val="tx1"/>
                        </a:gs>
                      </a:gsLst>
                      <a:lin ang="5400000" scaled="0"/>
                    </a:gradFill>
                  </a:rPr>
                  <a:t>Trabalhos</a:t>
                </a:r>
              </a:p>
            </p:txBody>
          </p:sp>
        </p:grpSp>
        <p:pic>
          <p:nvPicPr>
            <p:cNvPr id="6" name="Graphic 5" descr="Engrenagens com preenchimento sólido">
              <a:extLst>
                <a:ext uri="{FF2B5EF4-FFF2-40B4-BE49-F238E27FC236}">
                  <a16:creationId xmlns:a16="http://schemas.microsoft.com/office/drawing/2014/main" id="{5B70B8E2-3481-4569-8D3E-F24E0206FC0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22326" y="3509502"/>
              <a:ext cx="587056" cy="587056"/>
            </a:xfrm>
            <a:prstGeom prst="rect">
              <a:avLst/>
            </a:prstGeom>
          </p:spPr>
        </p:pic>
      </p:grpSp>
    </p:spTree>
    <p:extLst>
      <p:ext uri="{BB962C8B-B14F-4D97-AF65-F5344CB8AC3E}">
        <p14:creationId xmlns:p14="http://schemas.microsoft.com/office/powerpoint/2010/main" val="2842849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D90D-F501-4192-9D15-3DEBBC8FC1AB}"/>
              </a:ext>
            </a:extLst>
          </p:cNvPr>
          <p:cNvSpPr>
            <a:spLocks noGrp="1"/>
          </p:cNvSpPr>
          <p:nvPr>
            <p:ph type="title"/>
          </p:nvPr>
        </p:nvSpPr>
        <p:spPr>
          <a:xfrm>
            <a:off x="588263" y="457200"/>
            <a:ext cx="11018520" cy="492443"/>
          </a:xfrm>
        </p:spPr>
        <p:txBody>
          <a:bodyPr/>
          <a:lstStyle/>
          <a:p>
            <a:r>
              <a:rPr lang="pt-BR" sz="3200"/>
              <a:t>Machine learning automatizado</a:t>
            </a:r>
          </a:p>
        </p:txBody>
      </p:sp>
      <p:sp>
        <p:nvSpPr>
          <p:cNvPr id="3" name="Text Placeholder 2">
            <a:extLst>
              <a:ext uri="{FF2B5EF4-FFF2-40B4-BE49-F238E27FC236}">
                <a16:creationId xmlns:a16="http://schemas.microsoft.com/office/drawing/2014/main" id="{C5F96413-E78D-4D05-A7E4-6F98A31DADA5}"/>
              </a:ext>
            </a:extLst>
          </p:cNvPr>
          <p:cNvSpPr>
            <a:spLocks noGrp="1"/>
          </p:cNvSpPr>
          <p:nvPr>
            <p:ph type="body" sz="quarter" idx="10"/>
          </p:nvPr>
        </p:nvSpPr>
        <p:spPr>
          <a:xfrm>
            <a:off x="586740" y="2029229"/>
            <a:ext cx="11018520" cy="861774"/>
          </a:xfrm>
        </p:spPr>
        <p:txBody>
          <a:bodyPr/>
          <a:lstStyle/>
          <a:p>
            <a:pPr marL="228600" lvl="1" indent="0">
              <a:buNone/>
            </a:pPr>
            <a:r>
              <a:rPr lang="pt-BR" sz="2800"/>
              <a:t>Forneça os dados e o tipo de modelo </a:t>
            </a:r>
            <a:r>
              <a:rPr lang="pt-BR" sz="2800" i="1"/>
              <a:t>supervisionado</a:t>
            </a:r>
            <a:r>
              <a:rPr lang="pt-BR" sz="2800"/>
              <a:t> e deixe o Azure Machine Learning encontrar o melhor modelo</a:t>
            </a:r>
          </a:p>
        </p:txBody>
      </p:sp>
      <p:grpSp>
        <p:nvGrpSpPr>
          <p:cNvPr id="17" name="Group 16" descr="Uma tabela de dados é alimentada em uma caixa contendo engrenagens e um gráfico de regressão, que produz um modelo.">
            <a:extLst>
              <a:ext uri="{FF2B5EF4-FFF2-40B4-BE49-F238E27FC236}">
                <a16:creationId xmlns:a16="http://schemas.microsoft.com/office/drawing/2014/main" id="{772314E8-09B7-4CBA-AAF8-E243D0BE0116}"/>
              </a:ext>
            </a:extLst>
          </p:cNvPr>
          <p:cNvGrpSpPr/>
          <p:nvPr/>
        </p:nvGrpSpPr>
        <p:grpSpPr>
          <a:xfrm>
            <a:off x="2780679" y="3376246"/>
            <a:ext cx="6630642" cy="1899138"/>
            <a:chOff x="2393673" y="3376246"/>
            <a:chExt cx="6630642" cy="1899138"/>
          </a:xfrm>
        </p:grpSpPr>
        <p:sp>
          <p:nvSpPr>
            <p:cNvPr id="12" name="Rectangle: Rounded Corners 11">
              <a:extLst>
                <a:ext uri="{FF2B5EF4-FFF2-40B4-BE49-F238E27FC236}">
                  <a16:creationId xmlns:a16="http://schemas.microsoft.com/office/drawing/2014/main" id="{D09E38AA-376C-44C9-898E-47D11A4166D4}"/>
                </a:ext>
              </a:extLst>
            </p:cNvPr>
            <p:cNvSpPr/>
            <p:nvPr/>
          </p:nvSpPr>
          <p:spPr bwMode="auto">
            <a:xfrm>
              <a:off x="4656619" y="3376246"/>
              <a:ext cx="2447566" cy="189913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Gráfico de dispersão">
              <a:extLst>
                <a:ext uri="{FF2B5EF4-FFF2-40B4-BE49-F238E27FC236}">
                  <a16:creationId xmlns:a16="http://schemas.microsoft.com/office/drawing/2014/main" id="{41B77AB6-7DF8-4D54-BE5A-4A1B004A17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8980" y="4149658"/>
              <a:ext cx="914400" cy="914400"/>
            </a:xfrm>
            <a:prstGeom prst="rect">
              <a:avLst/>
            </a:prstGeom>
          </p:spPr>
        </p:pic>
        <p:pic>
          <p:nvPicPr>
            <p:cNvPr id="7" name="Graphic 6" descr="Rede">
              <a:extLst>
                <a:ext uri="{FF2B5EF4-FFF2-40B4-BE49-F238E27FC236}">
                  <a16:creationId xmlns:a16="http://schemas.microsoft.com/office/drawing/2014/main" id="{ED236AFF-97BF-49DE-848C-80095EBE0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9915" y="3753630"/>
              <a:ext cx="914400" cy="914400"/>
            </a:xfrm>
            <a:prstGeom prst="rect">
              <a:avLst/>
            </a:prstGeom>
          </p:spPr>
        </p:pic>
        <p:pic>
          <p:nvPicPr>
            <p:cNvPr id="9" name="Graphic 8" descr="Engrenagens">
              <a:extLst>
                <a:ext uri="{FF2B5EF4-FFF2-40B4-BE49-F238E27FC236}">
                  <a16:creationId xmlns:a16="http://schemas.microsoft.com/office/drawing/2014/main" id="{9E679EB3-2C18-4D61-8DA0-0BC1599224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4896" y="3467699"/>
              <a:ext cx="1641006" cy="1641006"/>
            </a:xfrm>
            <a:prstGeom prst="rect">
              <a:avLst/>
            </a:prstGeom>
          </p:spPr>
        </p:pic>
        <p:pic>
          <p:nvPicPr>
            <p:cNvPr id="11" name="Graphic 10" descr="Tabela">
              <a:extLst>
                <a:ext uri="{FF2B5EF4-FFF2-40B4-BE49-F238E27FC236}">
                  <a16:creationId xmlns:a16="http://schemas.microsoft.com/office/drawing/2014/main" id="{949EA612-A7BC-4742-99EE-E4A4E787A7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3673" y="3577883"/>
              <a:ext cx="1420638" cy="1420638"/>
            </a:xfrm>
            <a:prstGeom prst="rect">
              <a:avLst/>
            </a:prstGeom>
          </p:spPr>
        </p:pic>
        <p:sp>
          <p:nvSpPr>
            <p:cNvPr id="13" name="Arrow: Right 12">
              <a:extLst>
                <a:ext uri="{FF2B5EF4-FFF2-40B4-BE49-F238E27FC236}">
                  <a16:creationId xmlns:a16="http://schemas.microsoft.com/office/drawing/2014/main" id="{4BDFEEA5-8E8D-497C-BEF9-80C64271980C}"/>
                </a:ext>
              </a:extLst>
            </p:cNvPr>
            <p:cNvSpPr/>
            <p:nvPr/>
          </p:nvSpPr>
          <p:spPr bwMode="auto">
            <a:xfrm>
              <a:off x="3823562" y="3985746"/>
              <a:ext cx="729780" cy="6049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734C2E44-B0BF-46A2-9A6C-0E00A509BB72}"/>
                </a:ext>
              </a:extLst>
            </p:cNvPr>
            <p:cNvSpPr/>
            <p:nvPr/>
          </p:nvSpPr>
          <p:spPr bwMode="auto">
            <a:xfrm>
              <a:off x="7295096" y="3985745"/>
              <a:ext cx="729780" cy="6049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BC014186-B7C8-4F4F-AFE8-6BD220C12D62}"/>
                </a:ext>
              </a:extLst>
            </p:cNvPr>
            <p:cNvSpPr txBox="1"/>
            <p:nvPr/>
          </p:nvSpPr>
          <p:spPr>
            <a:xfrm>
              <a:off x="2841099" y="4690744"/>
              <a:ext cx="525785" cy="307777"/>
            </a:xfrm>
            <a:prstGeom prst="rect">
              <a:avLst/>
            </a:prstGeom>
            <a:noFill/>
          </p:spPr>
          <p:txBody>
            <a:bodyPr wrap="none" lIns="0" tIns="0" rIns="0" bIns="0" rtlCol="0">
              <a:spAutoFit/>
            </a:bodyPr>
            <a:lstStyle/>
            <a:p>
              <a:pPr algn="l"/>
              <a:r>
                <a:rPr lang="pt-BR" sz="2000">
                  <a:gradFill>
                    <a:gsLst>
                      <a:gs pos="2917">
                        <a:schemeClr val="tx1"/>
                      </a:gs>
                      <a:gs pos="30000">
                        <a:schemeClr val="tx1"/>
                      </a:gs>
                    </a:gsLst>
                    <a:lin ang="5400000" scaled="0"/>
                  </a:gradFill>
                </a:rPr>
                <a:t>Dados</a:t>
              </a:r>
            </a:p>
          </p:txBody>
        </p:sp>
        <p:sp>
          <p:nvSpPr>
            <p:cNvPr id="16" name="TextBox 15">
              <a:extLst>
                <a:ext uri="{FF2B5EF4-FFF2-40B4-BE49-F238E27FC236}">
                  <a16:creationId xmlns:a16="http://schemas.microsoft.com/office/drawing/2014/main" id="{22156082-001B-4086-9471-AAEAE06733E6}"/>
                </a:ext>
              </a:extLst>
            </p:cNvPr>
            <p:cNvSpPr txBox="1"/>
            <p:nvPr/>
          </p:nvSpPr>
          <p:spPr>
            <a:xfrm>
              <a:off x="8215787" y="4590656"/>
              <a:ext cx="729367" cy="307777"/>
            </a:xfrm>
            <a:prstGeom prst="rect">
              <a:avLst/>
            </a:prstGeom>
            <a:noFill/>
          </p:spPr>
          <p:txBody>
            <a:bodyPr wrap="none" lIns="0" tIns="0" rIns="0" bIns="0" rtlCol="0">
              <a:spAutoFit/>
            </a:bodyPr>
            <a:lstStyle/>
            <a:p>
              <a:pPr algn="l"/>
              <a:r>
                <a:rPr lang="pt-BR" sz="2000">
                  <a:gradFill>
                    <a:gsLst>
                      <a:gs pos="2917">
                        <a:schemeClr val="tx1"/>
                      </a:gs>
                      <a:gs pos="30000">
                        <a:schemeClr val="tx1"/>
                      </a:gs>
                    </a:gsLst>
                    <a:lin ang="5400000" scaled="0"/>
                  </a:gradFill>
                </a:rPr>
                <a:t>Modelo</a:t>
              </a:r>
            </a:p>
          </p:txBody>
        </p:sp>
      </p:grpSp>
    </p:spTree>
    <p:extLst>
      <p:ext uri="{BB962C8B-B14F-4D97-AF65-F5344CB8AC3E}">
        <p14:creationId xmlns:p14="http://schemas.microsoft.com/office/powerpoint/2010/main" val="3822721904"/>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52009352-A6C7-428C-AECB-265903B366DE}"/>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A35603E7-B3A0-4543-A6F3-1B71D705BF58}"/>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EEB9C2E4-C969-48B9-8DE1-D7CE6F0F5EB5}"/>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7.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3B837EE22264C47BADCAD42CBD674DD" ma:contentTypeVersion="12" ma:contentTypeDescription="Create a new document." ma:contentTypeScope="" ma:versionID="e7db172cd5f070c8a86a9af32ef87f3d">
  <xsd:schema xmlns:xsd="http://www.w3.org/2001/XMLSchema" xmlns:xs="http://www.w3.org/2001/XMLSchema" xmlns:p="http://schemas.microsoft.com/office/2006/metadata/properties" xmlns:ns1="http://schemas.microsoft.com/sharepoint/v3" xmlns:ns2="a03ce9dd-1b4b-4fd0-92e5-50ed570c566c" xmlns:ns3="378c2c56-4100-4315-9179-4d3644984557" targetNamespace="http://schemas.microsoft.com/office/2006/metadata/properties" ma:root="true" ma:fieldsID="4a088ad7c9449179767be8c58bb4447e" ns1:_="" ns2:_="" ns3:_="">
    <xsd:import namespace="http://schemas.microsoft.com/sharepoint/v3"/>
    <xsd:import namespace="a03ce9dd-1b4b-4fd0-92e5-50ed570c566c"/>
    <xsd:import namespace="378c2c56-4100-4315-9179-4d364498455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3ce9dd-1b4b-4fd0-92e5-50ed570c56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8c2c56-4100-4315-9179-4d364498455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27F921-C276-4DB9-97A6-75F6EB8A6FFC}">
  <ds:schemaRefs>
    <ds:schemaRef ds:uri="http://schemas.microsoft.com/sharepoint/v3/contenttype/forms"/>
  </ds:schemaRefs>
</ds:datastoreItem>
</file>

<file path=customXml/itemProps2.xml><?xml version="1.0" encoding="utf-8"?>
<ds:datastoreItem xmlns:ds="http://schemas.openxmlformats.org/officeDocument/2006/customXml" ds:itemID="{0C28081D-13E6-4922-BEFB-B14C92AAD9CE}">
  <ds:schemaRefs>
    <ds:schemaRef ds:uri="http://www.w3.org/XML/1998/namespace"/>
    <ds:schemaRef ds:uri="http://schemas.microsoft.com/sharepoint/v3"/>
    <ds:schemaRef ds:uri="http://purl.org/dc/elements/1.1/"/>
    <ds:schemaRef ds:uri="http://schemas.microsoft.com/office/2006/documentManagement/types"/>
    <ds:schemaRef ds:uri="http://schemas.microsoft.com/office/infopath/2007/PartnerControls"/>
    <ds:schemaRef ds:uri="http://purl.org/dc/terms/"/>
    <ds:schemaRef ds:uri="http://purl.org/dc/dcmitype/"/>
    <ds:schemaRef ds:uri="http://schemas.microsoft.com/office/2006/metadata/properties"/>
    <ds:schemaRef ds:uri="http://schemas.openxmlformats.org/package/2006/metadata/core-properties"/>
    <ds:schemaRef ds:uri="378c2c56-4100-4315-9179-4d3644984557"/>
    <ds:schemaRef ds:uri="a03ce9dd-1b4b-4fd0-92e5-50ed570c566c"/>
  </ds:schemaRefs>
</ds:datastoreItem>
</file>

<file path=customXml/itemProps3.xml><?xml version="1.0" encoding="utf-8"?>
<ds:datastoreItem xmlns:ds="http://schemas.openxmlformats.org/officeDocument/2006/customXml" ds:itemID="{584B849B-387D-465B-B257-EEC6213505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03ce9dd-1b4b-4fd0-92e5-50ed570c566c"/>
    <ds:schemaRef ds:uri="378c2c56-4100-4315-9179-4d36449845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DataAndAI</Template>
  <TotalTime>0</TotalTime>
  <Words>2893</Words>
  <Application>Microsoft Office PowerPoint</Application>
  <PresentationFormat>Widescreen</PresentationFormat>
  <Paragraphs>192</Paragraphs>
  <Slides>14</Slides>
  <Notes>14</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14</vt:i4>
      </vt:variant>
    </vt:vector>
  </HeadingPairs>
  <TitlesOfParts>
    <vt:vector size="29"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Azure 1</vt:lpstr>
      <vt:lpstr>1_Azure 1</vt:lpstr>
      <vt:lpstr>Microsoft Power Platform Template</vt:lpstr>
      <vt:lpstr>Microsoft Azure Template</vt:lpstr>
      <vt:lpstr>Módulo 2: Explorar os conceitos básicos de Machine Learning</vt:lpstr>
      <vt:lpstr> Agenda do módulo </vt:lpstr>
      <vt:lpstr>Lição 1: Introdução ao aprendizado de máquina</vt:lpstr>
      <vt:lpstr>O que é machine learning?</vt:lpstr>
      <vt:lpstr>Tipos de Machine Learning</vt:lpstr>
      <vt:lpstr>Treinamento e validação do modelo</vt:lpstr>
      <vt:lpstr>Lição 2: Azure Machine Learning</vt:lpstr>
      <vt:lpstr>O que é o Azure Machine Learning?</vt:lpstr>
      <vt:lpstr>Machine learning automatizado</vt:lpstr>
      <vt:lpstr>Designer do Azure Machine Learning</vt:lpstr>
      <vt:lpstr>Laboratório: Explorar o Machine Learning Automatizado</vt:lpstr>
      <vt:lpstr>Revisão do módulo</vt:lpstr>
      <vt:lpstr>Referências</vt:lpstr>
      <vt:lpstr>Slide de fechamento</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AI-900 Azure AI Fundamentals</dc:title>
  <dc:subject/>
  <dc:creator/>
  <cp:keywords/>
  <dc:description/>
  <cp:lastModifiedBy/>
  <cp:revision>543</cp:revision>
  <dcterms:created xsi:type="dcterms:W3CDTF">2019-03-20T17:06:14Z</dcterms:created>
  <dcterms:modified xsi:type="dcterms:W3CDTF">2022-05-09T08:36:28Z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2018-12-16T17:59:52.0180957Z</vt:lpwstr>
  </property>
  <property fmtid="{D5CDD505-2E9C-101B-9397-08002B2CF9AE}" pid="5" name="MSIP_Label_f42aa342-8706-4288-bd11-ebb85995028c_Name">
    <vt:lpwstr>General</vt:lpwstr>
  </property>
  <property fmtid="{D5CDD505-2E9C-101B-9397-08002B2CF9AE}" pid="6" name="MSIP_Label_f42aa342-8706-4288-bd11-ebb85995028c_Extended_MSFT_Method">
    <vt:lpwstr>Automatic</vt:lpwstr>
  </property>
  <property fmtid="{D5CDD505-2E9C-101B-9397-08002B2CF9AE}" pid="7" name="Sensitivity">
    <vt:lpwstr>General</vt:lpwstr>
  </property>
  <property fmtid="{D5CDD505-2E9C-101B-9397-08002B2CF9AE}" pid="8" name="ContentTypeId">
    <vt:lpwstr>0x01010023B837EE22264C47BADCAD42CBD674DD</vt:lpwstr>
  </property>
</Properties>
</file>